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41"/>
  </p:notesMasterIdLst>
  <p:sldIdLst>
    <p:sldId id="256" r:id="rId2"/>
    <p:sldId id="257" r:id="rId3"/>
    <p:sldId id="293" r:id="rId4"/>
    <p:sldId id="301" r:id="rId5"/>
    <p:sldId id="335" r:id="rId6"/>
    <p:sldId id="303" r:id="rId7"/>
    <p:sldId id="294" r:id="rId8"/>
    <p:sldId id="304" r:id="rId9"/>
    <p:sldId id="295" r:id="rId10"/>
    <p:sldId id="296" r:id="rId11"/>
    <p:sldId id="305" r:id="rId12"/>
    <p:sldId id="297" r:id="rId13"/>
    <p:sldId id="306" r:id="rId14"/>
    <p:sldId id="334" r:id="rId15"/>
    <p:sldId id="309" r:id="rId16"/>
    <p:sldId id="263" r:id="rId17"/>
    <p:sldId id="298" r:id="rId18"/>
    <p:sldId id="310" r:id="rId19"/>
    <p:sldId id="284" r:id="rId20"/>
    <p:sldId id="312" r:id="rId21"/>
    <p:sldId id="315" r:id="rId22"/>
    <p:sldId id="299" r:id="rId23"/>
    <p:sldId id="316" r:id="rId24"/>
    <p:sldId id="317" r:id="rId25"/>
    <p:sldId id="318" r:id="rId26"/>
    <p:sldId id="336" r:id="rId27"/>
    <p:sldId id="319" r:id="rId28"/>
    <p:sldId id="333" r:id="rId29"/>
    <p:sldId id="321" r:id="rId30"/>
    <p:sldId id="300" r:id="rId31"/>
    <p:sldId id="322" r:id="rId32"/>
    <p:sldId id="337" r:id="rId33"/>
    <p:sldId id="324" r:id="rId34"/>
    <p:sldId id="328" r:id="rId35"/>
    <p:sldId id="327" r:id="rId36"/>
    <p:sldId id="326" r:id="rId37"/>
    <p:sldId id="329" r:id="rId38"/>
    <p:sldId id="331" r:id="rId39"/>
    <p:sldId id="33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userDrawn="1">
          <p15:clr>
            <a:srgbClr val="A4A3A4"/>
          </p15:clr>
        </p15:guide>
        <p15:guide id="2" pos="5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geeta srinivasan" initials="ss" lastIdx="10" clrIdx="0">
    <p:extLst>
      <p:ext uri="{19B8F6BF-5375-455C-9EA6-DF929625EA0E}">
        <p15:presenceInfo xmlns:p15="http://schemas.microsoft.com/office/powerpoint/2012/main" userId="ae16b587ac2706cb" providerId="Windows Live"/>
      </p:ext>
    </p:extLst>
  </p:cmAuthor>
  <p:cmAuthor id="2" name="Stephen Ryan" initials="SR" lastIdx="1" clrIdx="1">
    <p:extLst>
      <p:ext uri="{19B8F6BF-5375-455C-9EA6-DF929625EA0E}">
        <p15:presenceInfo xmlns:p15="http://schemas.microsoft.com/office/powerpoint/2012/main" userId="5cde2c50bafb62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4FB03C-08C2-4F51-B218-10452E66ADB9}" v="149" dt="2025-04-03T07:42:06.652"/>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4" y="-624"/>
      </p:cViewPr>
      <p:guideLst>
        <p:guide orient="horz" pos="663"/>
        <p:guide pos="59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D9357D-E08C-B341-9B84-C7C6ED51F467}" type="datetimeFigureOut">
              <a:rPr lang="en-US" smtClean="0"/>
              <a:t>5/11/2025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C7F85-B619-534F-A66A-9B8DC36C34F8}" type="slidenum">
              <a:rPr lang="en-US" smtClean="0"/>
              <a:t>‹#›</a:t>
            </a:fld>
            <a:endParaRPr lang="en-US"/>
          </a:p>
        </p:txBody>
      </p:sp>
    </p:spTree>
    <p:extLst>
      <p:ext uri="{BB962C8B-B14F-4D97-AF65-F5344CB8AC3E}">
        <p14:creationId xmlns:p14="http://schemas.microsoft.com/office/powerpoint/2010/main" val="2616605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DC7F85-B619-534F-A66A-9B8DC36C34F8}" type="slidenum">
              <a:rPr lang="en-US" smtClean="0"/>
              <a:t>3</a:t>
            </a:fld>
            <a:endParaRPr lang="en-US"/>
          </a:p>
        </p:txBody>
      </p:sp>
    </p:spTree>
    <p:extLst>
      <p:ext uri="{BB962C8B-B14F-4D97-AF65-F5344CB8AC3E}">
        <p14:creationId xmlns:p14="http://schemas.microsoft.com/office/powerpoint/2010/main" val="50400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D74FE-8B92-CE61-C36B-914C065259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246D62-D70B-62C3-F942-82D23B3F6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628198-B3FF-90D9-8999-8D3D4CA9E0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AA87616-6139-2B39-3A71-4DCD2AA362A2}"/>
              </a:ext>
            </a:extLst>
          </p:cNvPr>
          <p:cNvSpPr>
            <a:spLocks noGrp="1"/>
          </p:cNvSpPr>
          <p:nvPr>
            <p:ph type="sldNum" sz="quarter" idx="5"/>
          </p:nvPr>
        </p:nvSpPr>
        <p:spPr/>
        <p:txBody>
          <a:bodyPr/>
          <a:lstStyle/>
          <a:p>
            <a:fld id="{CEDC7F85-B619-534F-A66A-9B8DC36C34F8}" type="slidenum">
              <a:rPr lang="en-US" smtClean="0"/>
              <a:t>4</a:t>
            </a:fld>
            <a:endParaRPr lang="en-US"/>
          </a:p>
        </p:txBody>
      </p:sp>
    </p:spTree>
    <p:extLst>
      <p:ext uri="{BB962C8B-B14F-4D97-AF65-F5344CB8AC3E}">
        <p14:creationId xmlns:p14="http://schemas.microsoft.com/office/powerpoint/2010/main" val="332767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A8FC5-4337-217A-067D-9A15D5D680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0DA01-D2AD-B83D-816B-C3E9CC3AA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2E00F3-5C58-216D-5ED3-7B92D2B18C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7BC6C0C-AD05-09DA-2132-78EB55FFB7E3}"/>
              </a:ext>
            </a:extLst>
          </p:cNvPr>
          <p:cNvSpPr>
            <a:spLocks noGrp="1"/>
          </p:cNvSpPr>
          <p:nvPr>
            <p:ph type="sldNum" sz="quarter" idx="5"/>
          </p:nvPr>
        </p:nvSpPr>
        <p:spPr/>
        <p:txBody>
          <a:bodyPr/>
          <a:lstStyle/>
          <a:p>
            <a:fld id="{CEDC7F85-B619-534F-A66A-9B8DC36C34F8}" type="slidenum">
              <a:rPr lang="en-US" smtClean="0"/>
              <a:t>5</a:t>
            </a:fld>
            <a:endParaRPr lang="en-US"/>
          </a:p>
        </p:txBody>
      </p:sp>
    </p:spTree>
    <p:extLst>
      <p:ext uri="{BB962C8B-B14F-4D97-AF65-F5344CB8AC3E}">
        <p14:creationId xmlns:p14="http://schemas.microsoft.com/office/powerpoint/2010/main" val="2346009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50913-F22E-32F2-A12A-E2F82FD8CF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8E48B5-1F68-2998-8156-0E0EFEA96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C32594-40C0-0B38-40A0-A3E28D1B91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BF0CFB-FBDF-B865-57CD-14D52238F065}"/>
              </a:ext>
            </a:extLst>
          </p:cNvPr>
          <p:cNvSpPr>
            <a:spLocks noGrp="1"/>
          </p:cNvSpPr>
          <p:nvPr>
            <p:ph type="sldNum" sz="quarter" idx="5"/>
          </p:nvPr>
        </p:nvSpPr>
        <p:spPr/>
        <p:txBody>
          <a:bodyPr/>
          <a:lstStyle/>
          <a:p>
            <a:fld id="{CEDC7F85-B619-534F-A66A-9B8DC36C34F8}" type="slidenum">
              <a:rPr lang="en-US" smtClean="0"/>
              <a:t>6</a:t>
            </a:fld>
            <a:endParaRPr lang="en-US"/>
          </a:p>
        </p:txBody>
      </p:sp>
    </p:spTree>
    <p:extLst>
      <p:ext uri="{BB962C8B-B14F-4D97-AF65-F5344CB8AC3E}">
        <p14:creationId xmlns:p14="http://schemas.microsoft.com/office/powerpoint/2010/main" val="2583726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D7C9-8F96-29F5-1205-BAE74ECFB6C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2476479-834E-716E-F738-42913F20FC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C33591F-359F-14CB-E47E-7E0A48675C21}"/>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5/11/2025</a:t>
            </a:fld>
            <a:endParaRPr lang="en-US"/>
          </a:p>
        </p:txBody>
      </p:sp>
      <p:sp>
        <p:nvSpPr>
          <p:cNvPr id="5" name="Footer Placeholder 4">
            <a:extLst>
              <a:ext uri="{FF2B5EF4-FFF2-40B4-BE49-F238E27FC236}">
                <a16:creationId xmlns:a16="http://schemas.microsoft.com/office/drawing/2014/main" id="{E2B0DDA5-1212-4EE1-8E98-BD5556D6192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FAF1A59-0F6E-C066-93B8-C418D626419E}"/>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9083491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0D06B-6099-7E14-DAC0-373B0E64354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620A64E-F565-5F45-4D8A-0F66C5C6F6F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26C64CE-CC06-33A3-A7B5-39280C0EE39A}"/>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5/11/2025</a:t>
            </a:fld>
            <a:endParaRPr lang="en-US"/>
          </a:p>
        </p:txBody>
      </p:sp>
      <p:sp>
        <p:nvSpPr>
          <p:cNvPr id="5" name="Footer Placeholder 4">
            <a:extLst>
              <a:ext uri="{FF2B5EF4-FFF2-40B4-BE49-F238E27FC236}">
                <a16:creationId xmlns:a16="http://schemas.microsoft.com/office/drawing/2014/main" id="{08B13EAA-0C96-C90A-5023-5A6AE90844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3A4E51-A389-BAC7-6104-10F8BBF5E218}"/>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830170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167FAE-47FC-773A-D2CB-02DF3A13179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97915DE-C722-EBEB-B967-F3C2A848DF6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FF320F-F8B7-E5F3-A82C-29E730823A25}"/>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5/11/2025</a:t>
            </a:fld>
            <a:endParaRPr lang="en-US"/>
          </a:p>
        </p:txBody>
      </p:sp>
      <p:sp>
        <p:nvSpPr>
          <p:cNvPr id="5" name="Footer Placeholder 4">
            <a:extLst>
              <a:ext uri="{FF2B5EF4-FFF2-40B4-BE49-F238E27FC236}">
                <a16:creationId xmlns:a16="http://schemas.microsoft.com/office/drawing/2014/main" id="{EB893657-C9AF-31E5-1EAB-5E1D1A10749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4E3EB91-DA44-D3FB-B424-EC3DFBCAAAE2}"/>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108558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BB2AA-06AD-F2FC-5383-B4B7B95FA0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EFFB339-D764-126A-043A-AA902A2D94B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2CEC418-3953-DA2D-A0FB-CABD98BBE893}"/>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5/11/2025</a:t>
            </a:fld>
            <a:endParaRPr lang="en-US"/>
          </a:p>
        </p:txBody>
      </p:sp>
      <p:sp>
        <p:nvSpPr>
          <p:cNvPr id="5" name="Footer Placeholder 4">
            <a:extLst>
              <a:ext uri="{FF2B5EF4-FFF2-40B4-BE49-F238E27FC236}">
                <a16:creationId xmlns:a16="http://schemas.microsoft.com/office/drawing/2014/main" id="{C38B8AE1-51E6-F6DC-0366-71136A416F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E9BB31A-1A8F-2867-8E45-A1156E678421}"/>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7" name="Straight Connector 6">
            <a:extLst>
              <a:ext uri="{FF2B5EF4-FFF2-40B4-BE49-F238E27FC236}">
                <a16:creationId xmlns:a16="http://schemas.microsoft.com/office/drawing/2014/main" id="{CF6DD119-3AB1-5E89-283B-CFC7450F3221}"/>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889639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FB27-6D56-F7B9-3168-F3BA5618EA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E265677-679A-B0F9-A8ED-CB7AE1B44E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D96AB45-AD7F-AAB6-E9E5-BC9FFE73E6C3}"/>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5/11/2025</a:t>
            </a:fld>
            <a:endParaRPr lang="en-US"/>
          </a:p>
        </p:txBody>
      </p:sp>
      <p:sp>
        <p:nvSpPr>
          <p:cNvPr id="5" name="Footer Placeholder 4">
            <a:extLst>
              <a:ext uri="{FF2B5EF4-FFF2-40B4-BE49-F238E27FC236}">
                <a16:creationId xmlns:a16="http://schemas.microsoft.com/office/drawing/2014/main" id="{E6500007-5F71-101E-BD73-80F5B482450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21822D-21A5-46A1-7A0D-74890F813E5D}"/>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2121772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19D8-2061-DE2F-C7F4-7B55AE952A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EC7E3F7-CAC0-234E-2E22-54F716B31277}"/>
              </a:ext>
            </a:extLst>
          </p:cNvPr>
          <p:cNvSpPr>
            <a:spLocks noGrp="1"/>
          </p:cNvSpPr>
          <p:nvPr>
            <p:ph sz="half" idx="1"/>
          </p:nvPr>
        </p:nvSpPr>
        <p:spPr>
          <a:xfrm>
            <a:off x="838200" y="1163789"/>
            <a:ext cx="5181600" cy="50131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55703E5-BCA0-9F5D-3D33-E6367347C39A}"/>
              </a:ext>
            </a:extLst>
          </p:cNvPr>
          <p:cNvSpPr>
            <a:spLocks noGrp="1"/>
          </p:cNvSpPr>
          <p:nvPr>
            <p:ph sz="half" idx="2"/>
          </p:nvPr>
        </p:nvSpPr>
        <p:spPr>
          <a:xfrm>
            <a:off x="6172200" y="1163789"/>
            <a:ext cx="5181600" cy="50131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0078F20-3ECF-6BE9-68F4-016C200C5F85}"/>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5/11/2025</a:t>
            </a:fld>
            <a:endParaRPr lang="en-US"/>
          </a:p>
        </p:txBody>
      </p:sp>
      <p:sp>
        <p:nvSpPr>
          <p:cNvPr id="6" name="Footer Placeholder 5">
            <a:extLst>
              <a:ext uri="{FF2B5EF4-FFF2-40B4-BE49-F238E27FC236}">
                <a16:creationId xmlns:a16="http://schemas.microsoft.com/office/drawing/2014/main" id="{AD0347F2-ADE9-32FD-FCEF-C45F3A7076C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2ABACDE-6DBE-549B-7465-4DA10C5C3E2B}"/>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8" name="Straight Connector 7">
            <a:extLst>
              <a:ext uri="{FF2B5EF4-FFF2-40B4-BE49-F238E27FC236}">
                <a16:creationId xmlns:a16="http://schemas.microsoft.com/office/drawing/2014/main" id="{A23452B6-CDA2-B35E-0715-B9D79EFD3246}"/>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87046135"/>
      </p:ext>
    </p:extLst>
  </p:cSld>
  <p:clrMapOvr>
    <a:masterClrMapping/>
  </p:clrMapOvr>
  <p:extLst>
    <p:ext uri="{DCECCB84-F9BA-43D5-87BE-67443E8EF086}">
      <p15:sldGuideLst xmlns:p15="http://schemas.microsoft.com/office/powerpoint/2012/main">
        <p15:guide id="1" orient="horz" pos="2387" userDrawn="1">
          <p15:clr>
            <a:srgbClr val="FBAE40"/>
          </p15:clr>
        </p15:guide>
        <p15:guide id="2" pos="3840" userDrawn="1">
          <p15:clr>
            <a:srgbClr val="FBAE40"/>
          </p15:clr>
        </p15:guide>
        <p15:guide id="3" orient="horz" pos="68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E741-45A8-1862-BA73-F388A4A00DE0}"/>
              </a:ext>
            </a:extLst>
          </p:cNvPr>
          <p:cNvSpPr>
            <a:spLocks noGrp="1"/>
          </p:cNvSpPr>
          <p:nvPr>
            <p:ph type="title"/>
          </p:nvPr>
        </p:nvSpPr>
        <p:spPr>
          <a:xfrm>
            <a:off x="839788" y="365126"/>
            <a:ext cx="10515600" cy="723900"/>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8CFFEB5-6F77-A32D-584E-9A3707A33A88}"/>
              </a:ext>
            </a:extLst>
          </p:cNvPr>
          <p:cNvSpPr>
            <a:spLocks noGrp="1"/>
          </p:cNvSpPr>
          <p:nvPr>
            <p:ph type="body" idx="1"/>
          </p:nvPr>
        </p:nvSpPr>
        <p:spPr>
          <a:xfrm>
            <a:off x="839788" y="1185864"/>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D0BD877-1138-6469-13F1-6F0E1BC73D58}"/>
              </a:ext>
            </a:extLst>
          </p:cNvPr>
          <p:cNvSpPr>
            <a:spLocks noGrp="1"/>
          </p:cNvSpPr>
          <p:nvPr>
            <p:ph sz="half" idx="2"/>
          </p:nvPr>
        </p:nvSpPr>
        <p:spPr>
          <a:xfrm>
            <a:off x="839788" y="2106614"/>
            <a:ext cx="5157787" cy="408304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A7290B9-71DF-9759-96EE-064D62481AA3}"/>
              </a:ext>
            </a:extLst>
          </p:cNvPr>
          <p:cNvSpPr>
            <a:spLocks noGrp="1"/>
          </p:cNvSpPr>
          <p:nvPr>
            <p:ph type="body" sz="quarter" idx="3"/>
          </p:nvPr>
        </p:nvSpPr>
        <p:spPr>
          <a:xfrm>
            <a:off x="6172200" y="1185864"/>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8C9F887-8C64-4DCB-B28E-6E1DF757778F}"/>
              </a:ext>
            </a:extLst>
          </p:cNvPr>
          <p:cNvSpPr>
            <a:spLocks noGrp="1"/>
          </p:cNvSpPr>
          <p:nvPr>
            <p:ph sz="quarter" idx="4"/>
          </p:nvPr>
        </p:nvSpPr>
        <p:spPr>
          <a:xfrm>
            <a:off x="6172200" y="2106614"/>
            <a:ext cx="5183188" cy="408304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A80574B-0CB4-87BA-DB22-D700C1C3F77C}"/>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5/11/2025</a:t>
            </a:fld>
            <a:endParaRPr lang="en-US"/>
          </a:p>
        </p:txBody>
      </p:sp>
      <p:sp>
        <p:nvSpPr>
          <p:cNvPr id="8" name="Footer Placeholder 7">
            <a:extLst>
              <a:ext uri="{FF2B5EF4-FFF2-40B4-BE49-F238E27FC236}">
                <a16:creationId xmlns:a16="http://schemas.microsoft.com/office/drawing/2014/main" id="{AE25FBD3-1201-6FF1-7DB2-0C1BCF545B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88CB2EC7-5FD9-2FA0-683A-AD8C72519718}"/>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10" name="Straight Connector 9">
            <a:extLst>
              <a:ext uri="{FF2B5EF4-FFF2-40B4-BE49-F238E27FC236}">
                <a16:creationId xmlns:a16="http://schemas.microsoft.com/office/drawing/2014/main" id="{A473E797-D026-4CB2-8534-3B0913C54F89}"/>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19131516"/>
      </p:ext>
    </p:extLst>
  </p:cSld>
  <p:clrMapOvr>
    <a:masterClrMapping/>
  </p:clrMapOvr>
  <p:extLst>
    <p:ext uri="{DCECCB84-F9BA-43D5-87BE-67443E8EF086}">
      <p15:sldGuideLst xmlns:p15="http://schemas.microsoft.com/office/powerpoint/2012/main">
        <p15:guide id="1" orient="horz" pos="686"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E99D4-8848-F972-1C0E-F10BA66AA61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F5EBD19-62F1-F1BF-AC51-601E53D1E274}"/>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5/11/2025</a:t>
            </a:fld>
            <a:endParaRPr lang="en-US"/>
          </a:p>
        </p:txBody>
      </p:sp>
      <p:sp>
        <p:nvSpPr>
          <p:cNvPr id="4" name="Footer Placeholder 3">
            <a:extLst>
              <a:ext uri="{FF2B5EF4-FFF2-40B4-BE49-F238E27FC236}">
                <a16:creationId xmlns:a16="http://schemas.microsoft.com/office/drawing/2014/main" id="{35ED8C3C-D39A-BE1E-07F0-EF54F36A07A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B7AD6F8-8AC6-6CD2-5354-1A46A6BA7BE5}"/>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6" name="Straight Connector 5">
            <a:extLst>
              <a:ext uri="{FF2B5EF4-FFF2-40B4-BE49-F238E27FC236}">
                <a16:creationId xmlns:a16="http://schemas.microsoft.com/office/drawing/2014/main" id="{359314A4-A951-54B1-6DC0-9279155E69F0}"/>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64472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C5340-B077-DB0D-007E-CD0A5C7535FB}"/>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5/11/2025</a:t>
            </a:fld>
            <a:endParaRPr lang="en-US"/>
          </a:p>
        </p:txBody>
      </p:sp>
      <p:sp>
        <p:nvSpPr>
          <p:cNvPr id="3" name="Footer Placeholder 2">
            <a:extLst>
              <a:ext uri="{FF2B5EF4-FFF2-40B4-BE49-F238E27FC236}">
                <a16:creationId xmlns:a16="http://schemas.microsoft.com/office/drawing/2014/main" id="{30D155D4-9857-63AA-87E8-3CC8844F1E2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0F9E8CB-2417-E015-2FB0-C9195BA5AE7C}"/>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3007067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8499D-6259-0551-D7B7-4D08689651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A6BDB78-B8EB-1F34-CF06-72591BB639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954BAB9-265E-F658-A63A-6151364E89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0EDDCE-78E2-6748-CD30-181DB0BA8541}"/>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5/11/2025</a:t>
            </a:fld>
            <a:endParaRPr lang="en-US"/>
          </a:p>
        </p:txBody>
      </p:sp>
      <p:sp>
        <p:nvSpPr>
          <p:cNvPr id="6" name="Footer Placeholder 5">
            <a:extLst>
              <a:ext uri="{FF2B5EF4-FFF2-40B4-BE49-F238E27FC236}">
                <a16:creationId xmlns:a16="http://schemas.microsoft.com/office/drawing/2014/main" id="{07B05094-5855-8E10-F87C-52C19E0913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8419BE2-4579-CC5F-4847-6D7CC426B3FF}"/>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2552513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C0F20-0E83-10F5-6F59-CEB51D783D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0187EEE-B13A-FDB1-8A19-EE0D39E5D8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DE8C68-CB9B-1E1F-90E8-054F22E5F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AF4CB60-6ABD-6C79-E4E1-707E2D1AC394}"/>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5/11/2025</a:t>
            </a:fld>
            <a:endParaRPr lang="en-US"/>
          </a:p>
        </p:txBody>
      </p:sp>
      <p:sp>
        <p:nvSpPr>
          <p:cNvPr id="6" name="Footer Placeholder 5">
            <a:extLst>
              <a:ext uri="{FF2B5EF4-FFF2-40B4-BE49-F238E27FC236}">
                <a16:creationId xmlns:a16="http://schemas.microsoft.com/office/drawing/2014/main" id="{2ADE3309-AB33-CAB4-5AFA-DD95FBD8367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7686881-518F-E663-13FB-EAEA14A63AE7}"/>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3391772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9612CC-667E-9C11-4B19-C671DA530CCC}"/>
              </a:ext>
            </a:extLst>
          </p:cNvPr>
          <p:cNvSpPr/>
          <p:nvPr userDrawn="1"/>
        </p:nvSpPr>
        <p:spPr>
          <a:xfrm>
            <a:off x="0" y="6172091"/>
            <a:ext cx="12192000" cy="685909"/>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713DE2D-0400-0813-5E72-54083F428E1B}"/>
              </a:ext>
            </a:extLst>
          </p:cNvPr>
          <p:cNvSpPr>
            <a:spLocks noGrp="1"/>
          </p:cNvSpPr>
          <p:nvPr>
            <p:ph type="title"/>
          </p:nvPr>
        </p:nvSpPr>
        <p:spPr>
          <a:xfrm>
            <a:off x="838200" y="365125"/>
            <a:ext cx="10515600" cy="685909"/>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9997D46-78C0-A493-A22C-C3C12EF5890E}"/>
              </a:ext>
            </a:extLst>
          </p:cNvPr>
          <p:cNvSpPr>
            <a:spLocks noGrp="1"/>
          </p:cNvSpPr>
          <p:nvPr>
            <p:ph type="body" idx="1"/>
          </p:nvPr>
        </p:nvSpPr>
        <p:spPr>
          <a:xfrm>
            <a:off x="838200" y="1345324"/>
            <a:ext cx="10515600" cy="483163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BBF7E139-4F5B-88A1-2239-3EF25CB2C017}"/>
              </a:ext>
            </a:extLst>
          </p:cNvPr>
          <p:cNvSpPr>
            <a:spLocks noGrp="1"/>
          </p:cNvSpPr>
          <p:nvPr>
            <p:ph type="sldNum" sz="quarter" idx="4"/>
          </p:nvPr>
        </p:nvSpPr>
        <p:spPr>
          <a:xfrm>
            <a:off x="10699530" y="6356350"/>
            <a:ext cx="654269" cy="365125"/>
          </a:xfrm>
          <a:prstGeom prst="rect">
            <a:avLst/>
          </a:prstGeom>
        </p:spPr>
        <p:txBody>
          <a:bodyPr vert="horz" lIns="91440" tIns="45720" rIns="91440" bIns="45720" rtlCol="0" anchor="ctr"/>
          <a:lstStyle>
            <a:lvl1pPr algn="r">
              <a:defRPr sz="1200">
                <a:solidFill>
                  <a:schemeClr val="bg1"/>
                </a:solidFill>
              </a:defRPr>
            </a:lvl1pPr>
          </a:lstStyle>
          <a:p>
            <a:fld id="{4A0E460F-6C90-364E-AA71-6C064F716047}" type="slidenum">
              <a:rPr lang="en-US" smtClean="0"/>
              <a:pPr/>
              <a:t>‹#›</a:t>
            </a:fld>
            <a:endParaRPr lang="en-US"/>
          </a:p>
        </p:txBody>
      </p:sp>
    </p:spTree>
    <p:extLst>
      <p:ext uri="{BB962C8B-B14F-4D97-AF65-F5344CB8AC3E}">
        <p14:creationId xmlns:p14="http://schemas.microsoft.com/office/powerpoint/2010/main" val="390992032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3200" b="1" kern="1200">
          <a:solidFill>
            <a:schemeClr val="tx2">
              <a:lumMod val="75000"/>
              <a:lumOff val="25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8A2CB-4C34-B1C3-BCA2-B7D7966EB811}"/>
              </a:ext>
            </a:extLst>
          </p:cNvPr>
          <p:cNvSpPr>
            <a:spLocks noGrp="1"/>
          </p:cNvSpPr>
          <p:nvPr>
            <p:ph type="ctrTitle"/>
          </p:nvPr>
        </p:nvSpPr>
        <p:spPr>
          <a:xfrm>
            <a:off x="6017169" y="367433"/>
            <a:ext cx="5822733" cy="1976799"/>
          </a:xfrm>
        </p:spPr>
        <p:txBody>
          <a:bodyPr>
            <a:noAutofit/>
          </a:bodyPr>
          <a:lstStyle/>
          <a:p>
            <a:pPr algn="l"/>
            <a:r>
              <a:rPr lang="en-US" sz="4000"/>
              <a:t>Enhancing Operational Efficiency in a Multispecialty Hospital</a:t>
            </a:r>
          </a:p>
        </p:txBody>
      </p:sp>
      <p:sp>
        <p:nvSpPr>
          <p:cNvPr id="3" name="Subtitle 2">
            <a:extLst>
              <a:ext uri="{FF2B5EF4-FFF2-40B4-BE49-F238E27FC236}">
                <a16:creationId xmlns:a16="http://schemas.microsoft.com/office/drawing/2014/main" id="{195C9D9B-29FB-BA59-D1D5-D7213551ADCF}"/>
              </a:ext>
            </a:extLst>
          </p:cNvPr>
          <p:cNvSpPr>
            <a:spLocks noGrp="1"/>
          </p:cNvSpPr>
          <p:nvPr>
            <p:ph type="subTitle" idx="1"/>
          </p:nvPr>
        </p:nvSpPr>
        <p:spPr>
          <a:xfrm>
            <a:off x="6017169" y="4513768"/>
            <a:ext cx="5822733" cy="936275"/>
          </a:xfrm>
        </p:spPr>
        <p:txBody>
          <a:bodyPr/>
          <a:lstStyle/>
          <a:p>
            <a:pPr algn="l"/>
            <a:r>
              <a:rPr lang="en-US" b="1" dirty="0"/>
              <a:t>Name: </a:t>
            </a:r>
            <a:r>
              <a:rPr lang="en-US" b="1" dirty="0" smtClean="0"/>
              <a:t>Dennis</a:t>
            </a:r>
            <a:endParaRPr lang="en-US" b="1" dirty="0"/>
          </a:p>
          <a:p>
            <a:pPr algn="l"/>
            <a:r>
              <a:rPr lang="en-US" b="1" dirty="0"/>
              <a:t>Date</a:t>
            </a:r>
            <a:r>
              <a:rPr lang="en-US" b="1"/>
              <a:t>: </a:t>
            </a:r>
            <a:r>
              <a:rPr lang="en-US" b="1" smtClean="0"/>
              <a:t>XX/XX/XXXX</a:t>
            </a:r>
            <a:endParaRPr lang="en-US" b="1" dirty="0"/>
          </a:p>
        </p:txBody>
      </p:sp>
      <p:pic>
        <p:nvPicPr>
          <p:cNvPr id="1028" name="Picture 4">
            <a:extLst>
              <a:ext uri="{FF2B5EF4-FFF2-40B4-BE49-F238E27FC236}">
                <a16:creationId xmlns:a16="http://schemas.microsoft.com/office/drawing/2014/main" id="{773423C6-7FDD-BCD0-407C-1EF070DF0FA8}"/>
              </a:ext>
            </a:extLst>
          </p:cNvPr>
          <p:cNvPicPr>
            <a:picLocks noChangeAspect="1" noChangeArrowheads="1"/>
          </p:cNvPicPr>
          <p:nvPr/>
        </p:nvPicPr>
        <p:blipFill rotWithShape="1">
          <a:blip r:embed="rId2"/>
          <a:srcRect t="9625" b="16189"/>
          <a:stretch/>
        </p:blipFill>
        <p:spPr bwMode="auto">
          <a:xfrm>
            <a:off x="0" y="0"/>
            <a:ext cx="5527964" cy="6151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476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727841" y="338082"/>
            <a:ext cx="10515600" cy="685909"/>
          </a:xfrm>
        </p:spPr>
        <p:txBody>
          <a:bodyPr>
            <a:normAutofit/>
          </a:bodyPr>
          <a:lstStyle/>
          <a:p>
            <a:r>
              <a:rPr lang="en-IN" sz="2600">
                <a:effectLst/>
              </a:rPr>
              <a:t>Stakeholder Analysis and Engagement Plan </a:t>
            </a:r>
            <a:endParaRPr lang="en-US" sz="2600"/>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a:xfrm>
            <a:off x="855772" y="1173819"/>
            <a:ext cx="10515600" cy="4831639"/>
          </a:xfrm>
        </p:spPr>
        <p:txBody>
          <a:bodyPr>
            <a:normAutofit/>
          </a:bodyPr>
          <a:lstStyle/>
          <a:p>
            <a:pPr marL="0" indent="0">
              <a:lnSpc>
                <a:spcPct val="115000"/>
              </a:lnSpc>
              <a:spcAft>
                <a:spcPts val="800"/>
              </a:spcAft>
              <a:buSzPts val="1000"/>
              <a:buNone/>
              <a:tabLst>
                <a:tab pos="457200" algn="l"/>
              </a:tabLst>
            </a:pPr>
            <a:r>
              <a:rPr lang="en-IN" sz="2000" b="1" dirty="0"/>
              <a:t>Stakeholders: </a:t>
            </a:r>
          </a:p>
          <a:p>
            <a:pPr marL="0" indent="0">
              <a:lnSpc>
                <a:spcPct val="115000"/>
              </a:lnSpc>
              <a:spcAft>
                <a:spcPts val="800"/>
              </a:spcAft>
              <a:buSzPts val="1000"/>
              <a:buNone/>
              <a:tabLst>
                <a:tab pos="457200" algn="l"/>
              </a:tabLst>
            </a:pPr>
            <a:r>
              <a:rPr lang="en-MY" b="1" dirty="0" smtClean="0"/>
              <a:t>Patients, Doctors, Nurses, </a:t>
            </a:r>
            <a:r>
              <a:rPr lang="en-MY" b="1" dirty="0"/>
              <a:t>Administrative </a:t>
            </a:r>
            <a:r>
              <a:rPr lang="en-MY" b="1" dirty="0" smtClean="0"/>
              <a:t>Staff, </a:t>
            </a:r>
            <a:r>
              <a:rPr lang="en-MY" b="1" dirty="0"/>
              <a:t>IT Teams</a:t>
            </a:r>
            <a:endParaRPr lang="en-US" sz="2000" b="1" dirty="0" smtClean="0"/>
          </a:p>
          <a:p>
            <a:pPr marL="0" indent="0">
              <a:lnSpc>
                <a:spcPct val="115000"/>
              </a:lnSpc>
              <a:spcAft>
                <a:spcPts val="800"/>
              </a:spcAft>
              <a:buSzPts val="1000"/>
              <a:buNone/>
              <a:tabLst>
                <a:tab pos="457200" algn="l"/>
              </a:tabLst>
            </a:pPr>
            <a:endParaRPr lang="en-US" sz="2000" b="1" dirty="0"/>
          </a:p>
          <a:p>
            <a:pPr marL="0" indent="0">
              <a:lnSpc>
                <a:spcPct val="115000"/>
              </a:lnSpc>
              <a:spcAft>
                <a:spcPts val="800"/>
              </a:spcAft>
              <a:buSzPts val="1000"/>
              <a:buNone/>
              <a:tabLst>
                <a:tab pos="457200" algn="l"/>
              </a:tabLst>
            </a:pPr>
            <a:r>
              <a:rPr lang="en-US" sz="2000" b="1" dirty="0"/>
              <a:t>Stakeholders’ </a:t>
            </a:r>
            <a:r>
              <a:rPr lang="en-US" sz="2000" b="1" dirty="0" smtClean="0"/>
              <a:t>Influence</a:t>
            </a:r>
            <a:r>
              <a:rPr lang="en-US" sz="2000" b="1" kern="100" dirty="0">
                <a:solidFill>
                  <a:srgbClr val="000000"/>
                </a:solidFill>
                <a:effectLst/>
                <a:latin typeface="Arial" panose="020B0604020202020204" pitchFamily="34" charset="0"/>
                <a:ea typeface="Aptos" panose="020B0004020202020204" pitchFamily="34" charset="0"/>
                <a:cs typeface="Times New Roman" panose="02020603050405020304" pitchFamily="18" charset="0"/>
              </a:rPr>
              <a:t>: </a:t>
            </a:r>
            <a:endParaRPr lang="en-US" sz="2000" b="1" kern="100" dirty="0" smtClean="0">
              <a:solidFill>
                <a:srgbClr val="000000"/>
              </a:solidFill>
              <a:effectLst/>
              <a:latin typeface="Arial" panose="020B06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SzPts val="1000"/>
              <a:buNone/>
              <a:tabLst>
                <a:tab pos="457200" algn="l"/>
              </a:tabLst>
            </a:pPr>
            <a:r>
              <a:rPr lang="en-US" sz="2000" b="1" kern="100" dirty="0">
                <a:solidFill>
                  <a:srgbClr val="000000"/>
                </a:solidFill>
                <a:ea typeface="Aptos" panose="020B0004020202020204" pitchFamily="34" charset="0"/>
                <a:cs typeface="Times New Roman" panose="02020603050405020304" pitchFamily="18" charset="0"/>
              </a:rPr>
              <a:t>•	High Influence, High Interest (Key Players</a:t>
            </a:r>
            <a:r>
              <a:rPr lang="en-US" sz="2000" b="1" kern="100" dirty="0" smtClean="0">
                <a:solidFill>
                  <a:srgbClr val="000000"/>
                </a:solidFill>
                <a:ea typeface="Aptos" panose="020B0004020202020204" pitchFamily="34" charset="0"/>
                <a:cs typeface="Times New Roman" panose="02020603050405020304" pitchFamily="18" charset="0"/>
              </a:rPr>
              <a:t>)</a:t>
            </a:r>
          </a:p>
          <a:p>
            <a:pPr marL="0" indent="0">
              <a:lnSpc>
                <a:spcPct val="115000"/>
              </a:lnSpc>
              <a:spcAft>
                <a:spcPts val="800"/>
              </a:spcAft>
              <a:buSzPts val="1000"/>
              <a:buNone/>
              <a:tabLst>
                <a:tab pos="457200" algn="l"/>
              </a:tabLst>
            </a:pPr>
            <a:r>
              <a:rPr lang="en-US" sz="2000" b="1" kern="100" dirty="0">
                <a:solidFill>
                  <a:srgbClr val="000000"/>
                </a:solidFill>
                <a:ea typeface="Aptos" panose="020B0004020202020204" pitchFamily="34" charset="0"/>
                <a:cs typeface="Times New Roman" panose="02020603050405020304" pitchFamily="18" charset="0"/>
              </a:rPr>
              <a:t>•	High Influence, Low Interest (Keep Satisfied</a:t>
            </a:r>
            <a:r>
              <a:rPr lang="en-US" sz="2000" b="1" kern="100" dirty="0" smtClean="0">
                <a:solidFill>
                  <a:srgbClr val="000000"/>
                </a:solidFill>
                <a:ea typeface="Aptos" panose="020B0004020202020204" pitchFamily="34" charset="0"/>
                <a:cs typeface="Times New Roman" panose="02020603050405020304" pitchFamily="18" charset="0"/>
              </a:rPr>
              <a:t>)</a:t>
            </a:r>
          </a:p>
          <a:p>
            <a:pPr marL="0" indent="0">
              <a:lnSpc>
                <a:spcPct val="115000"/>
              </a:lnSpc>
              <a:spcAft>
                <a:spcPts val="800"/>
              </a:spcAft>
              <a:buSzPts val="1000"/>
              <a:buNone/>
              <a:tabLst>
                <a:tab pos="457200" algn="l"/>
              </a:tabLst>
            </a:pPr>
            <a:r>
              <a:rPr lang="en-US" sz="2000" b="1" kern="100" dirty="0">
                <a:solidFill>
                  <a:srgbClr val="000000"/>
                </a:solidFill>
                <a:ea typeface="Aptos" panose="020B0004020202020204" pitchFamily="34" charset="0"/>
                <a:cs typeface="Times New Roman" panose="02020603050405020304" pitchFamily="18" charset="0"/>
              </a:rPr>
              <a:t>•	Low Influence, High Interest (Keep Informed</a:t>
            </a:r>
            <a:r>
              <a:rPr lang="en-US" sz="2000" b="1" kern="100" dirty="0" smtClean="0">
                <a:solidFill>
                  <a:srgbClr val="000000"/>
                </a:solidFill>
                <a:ea typeface="Aptos" panose="020B0004020202020204" pitchFamily="34" charset="0"/>
                <a:cs typeface="Times New Roman" panose="02020603050405020304" pitchFamily="18" charset="0"/>
              </a:rPr>
              <a:t>)</a:t>
            </a:r>
          </a:p>
          <a:p>
            <a:pPr marL="0" indent="0">
              <a:lnSpc>
                <a:spcPct val="115000"/>
              </a:lnSpc>
              <a:spcAft>
                <a:spcPts val="800"/>
              </a:spcAft>
              <a:buSzPts val="1000"/>
              <a:buNone/>
              <a:tabLst>
                <a:tab pos="457200" algn="l"/>
              </a:tabLst>
            </a:pPr>
            <a:r>
              <a:rPr lang="en-US" sz="2000" b="1" kern="100" dirty="0">
                <a:solidFill>
                  <a:srgbClr val="000000"/>
                </a:solidFill>
                <a:ea typeface="Aptos" panose="020B0004020202020204" pitchFamily="34" charset="0"/>
                <a:cs typeface="Times New Roman" panose="02020603050405020304" pitchFamily="18" charset="0"/>
              </a:rPr>
              <a:t>•	Low Influence, Low Interest (Monitor)</a:t>
            </a:r>
            <a:endParaRPr lang="en-US" sz="2000" b="1" kern="100" dirty="0">
              <a:solidFill>
                <a:srgbClr val="000000"/>
              </a:solidFill>
              <a:effectLst/>
              <a:latin typeface="Arial" panose="020B06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38982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AC492-2AE3-630E-E6CF-9A2BFE280E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EAEE028-98A2-4C0B-994B-FDFB6660C6F8}"/>
              </a:ext>
            </a:extLst>
          </p:cNvPr>
          <p:cNvSpPr>
            <a:spLocks noGrp="1"/>
          </p:cNvSpPr>
          <p:nvPr>
            <p:ph type="title"/>
          </p:nvPr>
        </p:nvSpPr>
        <p:spPr>
          <a:xfrm>
            <a:off x="727841" y="338082"/>
            <a:ext cx="10515600" cy="685909"/>
          </a:xfrm>
        </p:spPr>
        <p:txBody>
          <a:bodyPr>
            <a:normAutofit/>
          </a:bodyPr>
          <a:lstStyle/>
          <a:p>
            <a:r>
              <a:rPr lang="en-IN" sz="2600" dirty="0">
                <a:effectLst/>
              </a:rPr>
              <a:t>Stakeholder Analysis and Engagement Plan </a:t>
            </a:r>
            <a:endParaRPr lang="en-US" sz="2600" dirty="0"/>
          </a:p>
        </p:txBody>
      </p:sp>
      <p:sp>
        <p:nvSpPr>
          <p:cNvPr id="5" name="Content Placeholder 4">
            <a:extLst>
              <a:ext uri="{FF2B5EF4-FFF2-40B4-BE49-F238E27FC236}">
                <a16:creationId xmlns:a16="http://schemas.microsoft.com/office/drawing/2014/main" id="{8D7D0B1B-5316-1D1A-AA1C-93152250EAF6}"/>
              </a:ext>
            </a:extLst>
          </p:cNvPr>
          <p:cNvSpPr>
            <a:spLocks noGrp="1"/>
          </p:cNvSpPr>
          <p:nvPr>
            <p:ph idx="1"/>
          </p:nvPr>
        </p:nvSpPr>
        <p:spPr>
          <a:xfrm>
            <a:off x="853966" y="1234964"/>
            <a:ext cx="10515600" cy="4831639"/>
          </a:xfrm>
        </p:spPr>
        <p:txBody>
          <a:bodyPr>
            <a:normAutofit/>
          </a:bodyPr>
          <a:lstStyle/>
          <a:p>
            <a:pPr marL="0" indent="0">
              <a:buNone/>
            </a:pPr>
            <a:r>
              <a:rPr lang="en-US" sz="2000" b="1" dirty="0"/>
              <a:t>Stakeholder engagement strategies: </a:t>
            </a:r>
          </a:p>
          <a:p>
            <a:r>
              <a:rPr lang="en-US" sz="1600" dirty="0" smtClean="0"/>
              <a:t>Conduct </a:t>
            </a:r>
            <a:r>
              <a:rPr lang="en-US" sz="1600" dirty="0"/>
              <a:t>regular meetings with doctors to discuss operational challenges and gather input on potential </a:t>
            </a:r>
            <a:r>
              <a:rPr lang="en-US" sz="1600" dirty="0" smtClean="0"/>
              <a:t>solutions</a:t>
            </a:r>
          </a:p>
          <a:p>
            <a:r>
              <a:rPr lang="en-US" sz="1600" dirty="0" smtClean="0"/>
              <a:t>Conduct </a:t>
            </a:r>
            <a:r>
              <a:rPr lang="en-US" sz="1600" dirty="0"/>
              <a:t>regular meetings to discuss IT project progress, challenges, and solutions.</a:t>
            </a:r>
            <a:endParaRPr lang="en-IN" sz="1600" dirty="0" smtClean="0"/>
          </a:p>
          <a:p>
            <a:r>
              <a:rPr lang="en-US" sz="1600" dirty="0" smtClean="0"/>
              <a:t>Provide </a:t>
            </a:r>
            <a:r>
              <a:rPr lang="en-US" sz="1600" dirty="0"/>
              <a:t>regular updates on changes to scheduling or billing systems</a:t>
            </a:r>
            <a:endParaRPr lang="en-IN" sz="1600" dirty="0"/>
          </a:p>
          <a:p>
            <a:r>
              <a:rPr lang="en-US" sz="1600" dirty="0" smtClean="0"/>
              <a:t>Establish </a:t>
            </a:r>
            <a:r>
              <a:rPr lang="en-US" sz="1600" dirty="0"/>
              <a:t>a forum for nurses to provide feedback on patient care processes and communication systems</a:t>
            </a:r>
            <a:endParaRPr lang="en-IN" sz="1600" dirty="0"/>
          </a:p>
          <a:p>
            <a:pPr marL="0" indent="0">
              <a:buNone/>
            </a:pPr>
            <a:endParaRPr lang="en-US" sz="1600" b="1" dirty="0" smtClean="0"/>
          </a:p>
          <a:p>
            <a:pPr marL="0" indent="0">
              <a:buNone/>
            </a:pPr>
            <a:endParaRPr lang="en-US" sz="2000" b="1" dirty="0"/>
          </a:p>
          <a:p>
            <a:pPr marL="0" indent="0">
              <a:buNone/>
            </a:pPr>
            <a:r>
              <a:rPr lang="en-US" sz="2000" b="1" dirty="0" smtClean="0"/>
              <a:t>Stakeholder </a:t>
            </a:r>
            <a:r>
              <a:rPr lang="en-US" sz="2000" b="1" dirty="0"/>
              <a:t>communication strategies</a:t>
            </a:r>
            <a:r>
              <a:rPr lang="en-US" sz="2000" b="1" dirty="0" smtClean="0"/>
              <a:t>:</a:t>
            </a:r>
          </a:p>
          <a:p>
            <a:r>
              <a:rPr lang="en-US" sz="1600" dirty="0"/>
              <a:t>Regular meetings, feedback sessions, and involvement in decision-making processes </a:t>
            </a:r>
            <a:endParaRPr lang="en-US" sz="1600" dirty="0" smtClean="0"/>
          </a:p>
          <a:p>
            <a:r>
              <a:rPr lang="en-US" sz="1600" dirty="0"/>
              <a:t>Regular project updates, presentations on IT initiatives, and discussions on system requirements and potential </a:t>
            </a:r>
            <a:r>
              <a:rPr lang="en-US" sz="1600" dirty="0" smtClean="0"/>
              <a:t>benefits</a:t>
            </a:r>
          </a:p>
          <a:p>
            <a:r>
              <a:rPr lang="en-US" sz="1600" dirty="0"/>
              <a:t>Regular updates on scheduling and billing processes, training sessions on new systems, and clear channels for providing feedback or raising concerns.</a:t>
            </a:r>
            <a:endParaRPr lang="en-US" sz="1600" dirty="0" smtClean="0"/>
          </a:p>
          <a:p>
            <a:endParaRPr lang="en-US" sz="1600" dirty="0"/>
          </a:p>
        </p:txBody>
      </p:sp>
    </p:spTree>
    <p:extLst>
      <p:ext uri="{BB962C8B-B14F-4D97-AF65-F5344CB8AC3E}">
        <p14:creationId xmlns:p14="http://schemas.microsoft.com/office/powerpoint/2010/main" val="3269474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743604" y="338082"/>
            <a:ext cx="10515600" cy="685909"/>
          </a:xfrm>
        </p:spPr>
        <p:txBody>
          <a:bodyPr>
            <a:normAutofit/>
          </a:bodyPr>
          <a:lstStyle/>
          <a:p>
            <a:r>
              <a:rPr lang="en-US" sz="2600"/>
              <a:t>Scope Management Plan </a:t>
            </a:r>
            <a:r>
              <a:rPr lang="en-IN" sz="2600"/>
              <a:t> </a:t>
            </a:r>
            <a:endParaRPr lang="en-US" sz="2600"/>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a:xfrm>
            <a:off x="853966" y="1205349"/>
            <a:ext cx="10515600" cy="4831639"/>
          </a:xfrm>
        </p:spPr>
        <p:txBody>
          <a:bodyPr vert="horz" lIns="91440" tIns="45720" rIns="91440" bIns="45720" rtlCol="0">
            <a:noAutofit/>
          </a:bodyPr>
          <a:lstStyle/>
          <a:p>
            <a:pPr marL="0" lvl="1" indent="0">
              <a:lnSpc>
                <a:spcPct val="105000"/>
              </a:lnSpc>
              <a:spcBef>
                <a:spcPts val="1000"/>
              </a:spcBef>
              <a:spcAft>
                <a:spcPts val="800"/>
              </a:spcAft>
              <a:buSzPts val="1000"/>
              <a:buNone/>
              <a:tabLst>
                <a:tab pos="457200" algn="l"/>
              </a:tabLst>
            </a:pPr>
            <a:r>
              <a:rPr lang="en-IN" b="1" dirty="0"/>
              <a:t>In-scope activities:</a:t>
            </a:r>
          </a:p>
          <a:p>
            <a:pPr marL="285750" lvl="1" indent="-285750">
              <a:lnSpc>
                <a:spcPct val="105000"/>
              </a:lnSpc>
              <a:spcBef>
                <a:spcPts val="1000"/>
              </a:spcBef>
              <a:spcAft>
                <a:spcPts val="800"/>
              </a:spcAft>
              <a:buSzPts val="1000"/>
              <a:tabLst>
                <a:tab pos="457200" algn="l"/>
              </a:tabLst>
            </a:pPr>
            <a:r>
              <a:rPr lang="en-US" sz="1600" dirty="0"/>
              <a:t>Automated Appointment Scheduling: Implement a system to automate the booking process</a:t>
            </a:r>
            <a:r>
              <a:rPr lang="en-US" sz="1600" dirty="0" smtClean="0"/>
              <a:t>.</a:t>
            </a:r>
          </a:p>
          <a:p>
            <a:pPr marL="285750" lvl="1" indent="-285750">
              <a:lnSpc>
                <a:spcPct val="105000"/>
              </a:lnSpc>
              <a:spcBef>
                <a:spcPts val="1000"/>
              </a:spcBef>
              <a:spcAft>
                <a:spcPts val="800"/>
              </a:spcAft>
              <a:buSzPts val="1000"/>
              <a:tabLst>
                <a:tab pos="457200" algn="l"/>
              </a:tabLst>
            </a:pPr>
            <a:r>
              <a:rPr lang="en-US" sz="1600" dirty="0"/>
              <a:t>Real-Time Updates &amp; Notifications: Integrate email/SMS alerts to keep patients and staff </a:t>
            </a:r>
            <a:r>
              <a:rPr lang="en-US" sz="1600" dirty="0" smtClean="0"/>
              <a:t>informed</a:t>
            </a:r>
          </a:p>
          <a:p>
            <a:pPr marL="285750" lvl="1" indent="-285750">
              <a:lnSpc>
                <a:spcPct val="105000"/>
              </a:lnSpc>
              <a:spcBef>
                <a:spcPts val="1000"/>
              </a:spcBef>
              <a:spcAft>
                <a:spcPts val="800"/>
              </a:spcAft>
              <a:buSzPts val="1000"/>
              <a:tabLst>
                <a:tab pos="457200" algn="l"/>
              </a:tabLst>
            </a:pPr>
            <a:r>
              <a:rPr lang="en-US" sz="1600" dirty="0"/>
              <a:t>Double Booking Prevention: Develop mechanisms to flag and prevent overlapping appointments.</a:t>
            </a:r>
            <a:endParaRPr lang="en-IN" sz="1600" dirty="0" smtClean="0"/>
          </a:p>
          <a:p>
            <a:pPr marL="285750" lvl="1" indent="-285750">
              <a:lnSpc>
                <a:spcPct val="105000"/>
              </a:lnSpc>
              <a:spcBef>
                <a:spcPts val="1000"/>
              </a:spcBef>
              <a:spcAft>
                <a:spcPts val="800"/>
              </a:spcAft>
              <a:buSzPts val="1000"/>
              <a:tabLst>
                <a:tab pos="457200" algn="l"/>
              </a:tabLst>
            </a:pPr>
            <a:r>
              <a:rPr lang="en-US" sz="1600" dirty="0"/>
              <a:t>Resource Integration: Connect scheduling with resource allocation systems (rooms, equipment, staff availability)</a:t>
            </a:r>
            <a:endParaRPr lang="en-IN" sz="1600" dirty="0"/>
          </a:p>
          <a:p>
            <a:pPr marL="0" lvl="1" indent="0">
              <a:lnSpc>
                <a:spcPct val="105000"/>
              </a:lnSpc>
              <a:spcBef>
                <a:spcPts val="1000"/>
              </a:spcBef>
              <a:spcAft>
                <a:spcPts val="800"/>
              </a:spcAft>
              <a:buSzPts val="1000"/>
              <a:buNone/>
              <a:tabLst>
                <a:tab pos="457200" algn="l"/>
              </a:tabLst>
            </a:pPr>
            <a:r>
              <a:rPr lang="en-IN" b="1" dirty="0" smtClean="0"/>
              <a:t>Out-of-scope </a:t>
            </a:r>
            <a:r>
              <a:rPr lang="en-IN" b="1" dirty="0"/>
              <a:t>activities:</a:t>
            </a:r>
          </a:p>
          <a:p>
            <a:r>
              <a:rPr lang="en-IN" sz="1600" dirty="0"/>
              <a:t>Redesigning clinical workflows or altering medical procedures.</a:t>
            </a:r>
            <a:endParaRPr lang="en-MY" sz="1600" dirty="0"/>
          </a:p>
          <a:p>
            <a:r>
              <a:rPr lang="en-IN" sz="1600" dirty="0" smtClean="0"/>
              <a:t>Overhauling </a:t>
            </a:r>
            <a:r>
              <a:rPr lang="en-IN" sz="1600" dirty="0"/>
              <a:t>non-IT operational processes unrelated to scheduling</a:t>
            </a:r>
            <a:r>
              <a:rPr lang="en-IN" sz="1600" dirty="0" smtClean="0"/>
              <a:t>.</a:t>
            </a:r>
            <a:endParaRPr lang="en-MY" sz="1600" dirty="0"/>
          </a:p>
          <a:p>
            <a:r>
              <a:rPr lang="en-IN" sz="1600" dirty="0"/>
              <a:t>Any enhancements outside the realm of scheduling, notifications, or resource visibility.</a:t>
            </a:r>
          </a:p>
          <a:p>
            <a:pPr marL="0" lvl="0" indent="0">
              <a:lnSpc>
                <a:spcPct val="115000"/>
              </a:lnSpc>
              <a:spcAft>
                <a:spcPts val="800"/>
              </a:spcAft>
              <a:buSzPts val="1000"/>
              <a:buNone/>
              <a:tabLst>
                <a:tab pos="457200" algn="l"/>
              </a:tabLst>
            </a:pPr>
            <a:endParaRPr lang="en-IN" sz="1600" dirty="0"/>
          </a:p>
        </p:txBody>
      </p:sp>
    </p:spTree>
    <p:extLst>
      <p:ext uri="{BB962C8B-B14F-4D97-AF65-F5344CB8AC3E}">
        <p14:creationId xmlns:p14="http://schemas.microsoft.com/office/powerpoint/2010/main" val="3282999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DB546-F27C-AEE2-B933-28BF670B982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9B377C6-C541-25F3-5D23-9F9A7FD35C8E}"/>
              </a:ext>
            </a:extLst>
          </p:cNvPr>
          <p:cNvSpPr>
            <a:spLocks noGrp="1"/>
          </p:cNvSpPr>
          <p:nvPr>
            <p:ph type="title"/>
          </p:nvPr>
        </p:nvSpPr>
        <p:spPr>
          <a:xfrm>
            <a:off x="743604" y="338082"/>
            <a:ext cx="10515600" cy="685909"/>
          </a:xfrm>
        </p:spPr>
        <p:txBody>
          <a:bodyPr>
            <a:normAutofit/>
          </a:bodyPr>
          <a:lstStyle/>
          <a:p>
            <a:r>
              <a:rPr lang="en-US" sz="2600"/>
              <a:t>Scope Management Plan </a:t>
            </a:r>
            <a:r>
              <a:rPr lang="en-IN" sz="2600"/>
              <a:t> </a:t>
            </a:r>
            <a:endParaRPr lang="en-US" sz="2600"/>
          </a:p>
        </p:txBody>
      </p:sp>
      <p:sp>
        <p:nvSpPr>
          <p:cNvPr id="5" name="Content Placeholder 4">
            <a:extLst>
              <a:ext uri="{FF2B5EF4-FFF2-40B4-BE49-F238E27FC236}">
                <a16:creationId xmlns:a16="http://schemas.microsoft.com/office/drawing/2014/main" id="{E3A4DC92-8B12-4934-3302-0176FFBF7C8C}"/>
              </a:ext>
            </a:extLst>
          </p:cNvPr>
          <p:cNvSpPr>
            <a:spLocks noGrp="1"/>
          </p:cNvSpPr>
          <p:nvPr>
            <p:ph idx="1"/>
          </p:nvPr>
        </p:nvSpPr>
        <p:spPr>
          <a:xfrm>
            <a:off x="869732" y="1203430"/>
            <a:ext cx="10515600" cy="4487917"/>
          </a:xfrm>
        </p:spPr>
        <p:txBody>
          <a:bodyPr vert="horz" lIns="91440" tIns="45720" rIns="91440" bIns="45720" rtlCol="0">
            <a:noAutofit/>
          </a:bodyPr>
          <a:lstStyle/>
          <a:p>
            <a:pPr marL="0" lvl="1" indent="0">
              <a:lnSpc>
                <a:spcPct val="105000"/>
              </a:lnSpc>
              <a:spcBef>
                <a:spcPts val="1000"/>
              </a:spcBef>
              <a:spcAft>
                <a:spcPts val="800"/>
              </a:spcAft>
              <a:buSzPts val="1000"/>
              <a:buNone/>
              <a:tabLst>
                <a:tab pos="457200" algn="l"/>
              </a:tabLst>
            </a:pPr>
            <a:r>
              <a:rPr lang="en-IN" b="1" dirty="0"/>
              <a:t>Assumptions:</a:t>
            </a:r>
          </a:p>
          <a:p>
            <a:pPr marL="285750" lvl="1" indent="-285750">
              <a:lnSpc>
                <a:spcPct val="105000"/>
              </a:lnSpc>
              <a:spcBef>
                <a:spcPts val="1000"/>
              </a:spcBef>
              <a:spcAft>
                <a:spcPts val="800"/>
              </a:spcAft>
              <a:buSzPts val="1000"/>
              <a:tabLst>
                <a:tab pos="457200" algn="l"/>
              </a:tabLst>
            </a:pPr>
            <a:r>
              <a:rPr lang="en-US" sz="1600" dirty="0" smtClean="0"/>
              <a:t>The </a:t>
            </a:r>
            <a:r>
              <a:rPr lang="en-US" sz="1600" dirty="0"/>
              <a:t>existing IT infrastructure will support integration with a modern, cloud-based scheduling system.</a:t>
            </a:r>
          </a:p>
          <a:p>
            <a:pPr marL="285750" lvl="1" indent="-285750">
              <a:lnSpc>
                <a:spcPct val="105000"/>
              </a:lnSpc>
              <a:spcBef>
                <a:spcPts val="1000"/>
              </a:spcBef>
              <a:spcAft>
                <a:spcPts val="800"/>
              </a:spcAft>
              <a:buSzPts val="1000"/>
              <a:tabLst>
                <a:tab pos="457200" algn="l"/>
              </a:tabLst>
            </a:pPr>
            <a:r>
              <a:rPr lang="en-US" sz="1600" dirty="0" smtClean="0"/>
              <a:t>Users </a:t>
            </a:r>
            <a:r>
              <a:rPr lang="en-US" sz="1600" dirty="0"/>
              <a:t>(both patients and staff) will require minimal training due to the user-friendly design.</a:t>
            </a:r>
          </a:p>
          <a:p>
            <a:pPr marL="285750" lvl="1" indent="-285750">
              <a:lnSpc>
                <a:spcPct val="105000"/>
              </a:lnSpc>
              <a:spcBef>
                <a:spcPts val="1000"/>
              </a:spcBef>
              <a:spcAft>
                <a:spcPts val="800"/>
              </a:spcAft>
              <a:buSzPts val="1000"/>
              <a:tabLst>
                <a:tab pos="457200" algn="l"/>
              </a:tabLst>
            </a:pPr>
            <a:r>
              <a:rPr lang="en-US" sz="1600" dirty="0" smtClean="0"/>
              <a:t>Legacy </a:t>
            </a:r>
            <a:r>
              <a:rPr lang="en-US" sz="1600" dirty="0"/>
              <a:t>data can be migrated without significant disruption</a:t>
            </a:r>
          </a:p>
          <a:p>
            <a:pPr marL="0" lvl="1" indent="0">
              <a:lnSpc>
                <a:spcPct val="105000"/>
              </a:lnSpc>
              <a:spcBef>
                <a:spcPts val="1000"/>
              </a:spcBef>
              <a:spcAft>
                <a:spcPts val="800"/>
              </a:spcAft>
              <a:buSzPts val="1000"/>
              <a:buNone/>
              <a:tabLst>
                <a:tab pos="457200" algn="l"/>
              </a:tabLst>
            </a:pPr>
            <a:r>
              <a:rPr lang="en-IN" b="1" dirty="0" smtClean="0"/>
              <a:t>Constraints:</a:t>
            </a:r>
          </a:p>
          <a:p>
            <a:pPr marL="285750" lvl="1" indent="-285750">
              <a:lnSpc>
                <a:spcPct val="105000"/>
              </a:lnSpc>
              <a:spcBef>
                <a:spcPts val="1000"/>
              </a:spcBef>
              <a:spcAft>
                <a:spcPts val="800"/>
              </a:spcAft>
              <a:buSzPts val="1000"/>
              <a:tabLst>
                <a:tab pos="457200" algn="l"/>
              </a:tabLst>
            </a:pPr>
            <a:r>
              <a:rPr lang="en-US" sz="1600" dirty="0" smtClean="0"/>
              <a:t>Budget </a:t>
            </a:r>
            <a:r>
              <a:rPr lang="en-US" sz="1600" dirty="0"/>
              <a:t>Limitations: The available budget will restrict the scale and immediacy of system upgrades and infrastructure improvements.</a:t>
            </a:r>
          </a:p>
          <a:p>
            <a:pPr marL="285750" lvl="1" indent="-285750">
              <a:lnSpc>
                <a:spcPct val="105000"/>
              </a:lnSpc>
              <a:spcBef>
                <a:spcPts val="1000"/>
              </a:spcBef>
              <a:spcAft>
                <a:spcPts val="800"/>
              </a:spcAft>
              <a:buSzPts val="1000"/>
              <a:tabLst>
                <a:tab pos="457200" algn="l"/>
              </a:tabLst>
            </a:pPr>
            <a:r>
              <a:rPr lang="en-US" sz="1600" dirty="0" smtClean="0"/>
              <a:t>Other </a:t>
            </a:r>
            <a:r>
              <a:rPr lang="en-US" sz="1600" dirty="0"/>
              <a:t>constraints such as timing and resource availability will be managed in alignment with the budget.</a:t>
            </a:r>
          </a:p>
          <a:p>
            <a:pPr marL="285750" lvl="1" indent="-285750">
              <a:lnSpc>
                <a:spcPct val="105000"/>
              </a:lnSpc>
              <a:spcBef>
                <a:spcPts val="1000"/>
              </a:spcBef>
              <a:spcAft>
                <a:spcPts val="800"/>
              </a:spcAft>
              <a:buSzPts val="1000"/>
              <a:tabLst>
                <a:tab pos="457200" algn="l"/>
              </a:tabLst>
            </a:pPr>
            <a:endParaRPr lang="en-IN" sz="1600" b="1" dirty="0"/>
          </a:p>
        </p:txBody>
      </p:sp>
    </p:spTree>
    <p:extLst>
      <p:ext uri="{BB962C8B-B14F-4D97-AF65-F5344CB8AC3E}">
        <p14:creationId xmlns:p14="http://schemas.microsoft.com/office/powerpoint/2010/main" val="2587306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C6FE6-A400-0667-224C-044EDB6E7D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BFD00C-9840-FE9C-441A-B3DB2F99C28C}"/>
              </a:ext>
            </a:extLst>
          </p:cNvPr>
          <p:cNvSpPr>
            <a:spLocks noGrp="1"/>
          </p:cNvSpPr>
          <p:nvPr>
            <p:ph type="title"/>
          </p:nvPr>
        </p:nvSpPr>
        <p:spPr>
          <a:xfrm>
            <a:off x="743604" y="338082"/>
            <a:ext cx="10515600" cy="685909"/>
          </a:xfrm>
        </p:spPr>
        <p:txBody>
          <a:bodyPr>
            <a:normAutofit/>
          </a:bodyPr>
          <a:lstStyle/>
          <a:p>
            <a:r>
              <a:rPr lang="en-US" sz="2600"/>
              <a:t>Scope Management Plan </a:t>
            </a:r>
            <a:r>
              <a:rPr lang="en-IN" sz="2600"/>
              <a:t> </a:t>
            </a:r>
            <a:endParaRPr lang="en-US" sz="2600"/>
          </a:p>
        </p:txBody>
      </p:sp>
      <p:sp>
        <p:nvSpPr>
          <p:cNvPr id="5" name="Content Placeholder 4">
            <a:extLst>
              <a:ext uri="{FF2B5EF4-FFF2-40B4-BE49-F238E27FC236}">
                <a16:creationId xmlns:a16="http://schemas.microsoft.com/office/drawing/2014/main" id="{0C54D09D-4F44-0D99-D9EC-5BD29921B061}"/>
              </a:ext>
            </a:extLst>
          </p:cNvPr>
          <p:cNvSpPr>
            <a:spLocks noGrp="1"/>
          </p:cNvSpPr>
          <p:nvPr>
            <p:ph idx="1"/>
          </p:nvPr>
        </p:nvSpPr>
        <p:spPr>
          <a:xfrm>
            <a:off x="852378" y="1180991"/>
            <a:ext cx="6115981" cy="364028"/>
          </a:xfrm>
        </p:spPr>
        <p:txBody>
          <a:bodyPr vert="horz" lIns="91440" tIns="45720" rIns="91440" bIns="45720" rtlCol="0">
            <a:noAutofit/>
          </a:bodyPr>
          <a:lstStyle/>
          <a:p>
            <a:pPr marL="0" lvl="1" indent="0">
              <a:lnSpc>
                <a:spcPct val="105000"/>
              </a:lnSpc>
              <a:spcBef>
                <a:spcPts val="1000"/>
              </a:spcBef>
              <a:spcAft>
                <a:spcPts val="800"/>
              </a:spcAft>
              <a:buSzPts val="1000"/>
              <a:buNone/>
              <a:tabLst>
                <a:tab pos="457200" algn="l"/>
              </a:tabLst>
            </a:pPr>
            <a:r>
              <a:rPr lang="en-IN" b="1" dirty="0"/>
              <a:t>Phases in the </a:t>
            </a:r>
            <a:r>
              <a:rPr lang="en-US" b="1" dirty="0"/>
              <a:t>Work Breakdown Structure (WBS):</a:t>
            </a:r>
            <a:endParaRPr lang="en-IN" b="1" dirty="0"/>
          </a:p>
        </p:txBody>
      </p:sp>
      <p:graphicFrame>
        <p:nvGraphicFramePr>
          <p:cNvPr id="6" name="Table 5">
            <a:extLst>
              <a:ext uri="{FF2B5EF4-FFF2-40B4-BE49-F238E27FC236}">
                <a16:creationId xmlns:a16="http://schemas.microsoft.com/office/drawing/2014/main" id="{31B4185D-EABE-3473-B0C6-E56E6B1C5263}"/>
              </a:ext>
            </a:extLst>
          </p:cNvPr>
          <p:cNvGraphicFramePr>
            <a:graphicFrameLocks noGrp="1"/>
          </p:cNvGraphicFramePr>
          <p:nvPr>
            <p:extLst>
              <p:ext uri="{D42A27DB-BD31-4B8C-83A1-F6EECF244321}">
                <p14:modId xmlns:p14="http://schemas.microsoft.com/office/powerpoint/2010/main" val="4003682008"/>
              </p:ext>
            </p:extLst>
          </p:nvPr>
        </p:nvGraphicFramePr>
        <p:xfrm>
          <a:off x="520261" y="1591657"/>
          <a:ext cx="11193516" cy="4149220"/>
        </p:xfrm>
        <a:graphic>
          <a:graphicData uri="http://schemas.openxmlformats.org/drawingml/2006/table">
            <a:tbl>
              <a:tblPr firstRow="1" bandRow="1">
                <a:tableStyleId>{5C22544A-7EE6-4342-B048-85BDC9FD1C3A}</a:tableStyleId>
              </a:tblPr>
              <a:tblGrid>
                <a:gridCol w="1135118">
                  <a:extLst>
                    <a:ext uri="{9D8B030D-6E8A-4147-A177-3AD203B41FA5}">
                      <a16:colId xmlns:a16="http://schemas.microsoft.com/office/drawing/2014/main" val="3729910274"/>
                    </a:ext>
                  </a:extLst>
                </a:gridCol>
                <a:gridCol w="2885090">
                  <a:extLst>
                    <a:ext uri="{9D8B030D-6E8A-4147-A177-3AD203B41FA5}">
                      <a16:colId xmlns:a16="http://schemas.microsoft.com/office/drawing/2014/main" val="1756625163"/>
                    </a:ext>
                  </a:extLst>
                </a:gridCol>
                <a:gridCol w="4682359">
                  <a:extLst>
                    <a:ext uri="{9D8B030D-6E8A-4147-A177-3AD203B41FA5}">
                      <a16:colId xmlns:a16="http://schemas.microsoft.com/office/drawing/2014/main" val="328965044"/>
                    </a:ext>
                  </a:extLst>
                </a:gridCol>
                <a:gridCol w="2490949">
                  <a:extLst>
                    <a:ext uri="{9D8B030D-6E8A-4147-A177-3AD203B41FA5}">
                      <a16:colId xmlns:a16="http://schemas.microsoft.com/office/drawing/2014/main" val="2123870981"/>
                    </a:ext>
                  </a:extLst>
                </a:gridCol>
              </a:tblGrid>
              <a:tr h="550610">
                <a:tc>
                  <a:txBody>
                    <a:bodyPr/>
                    <a:lstStyle/>
                    <a:p>
                      <a:pPr algn="ctr"/>
                      <a:r>
                        <a:rPr lang="en-US" sz="1800" dirty="0"/>
                        <a:t>WBS ID</a:t>
                      </a:r>
                    </a:p>
                  </a:txBody>
                  <a:tcPr anchor="ctr"/>
                </a:tc>
                <a:tc>
                  <a:txBody>
                    <a:bodyPr/>
                    <a:lstStyle/>
                    <a:p>
                      <a:pPr algn="ctr"/>
                      <a:r>
                        <a:rPr lang="en-US" sz="1800" dirty="0"/>
                        <a:t>Task Name</a:t>
                      </a:r>
                    </a:p>
                  </a:txBody>
                  <a:tcPr anchor="ctr"/>
                </a:tc>
                <a:tc>
                  <a:txBody>
                    <a:bodyPr/>
                    <a:lstStyle/>
                    <a:p>
                      <a:pPr algn="ctr"/>
                      <a:r>
                        <a:rPr lang="en-US" sz="1800" dirty="0"/>
                        <a:t>Task Description</a:t>
                      </a:r>
                    </a:p>
                  </a:txBody>
                  <a:tcPr anchor="ctr"/>
                </a:tc>
                <a:tc>
                  <a:txBody>
                    <a:bodyPr/>
                    <a:lstStyle/>
                    <a:p>
                      <a:pPr algn="ctr"/>
                      <a:r>
                        <a:rPr lang="en-US" sz="1800" dirty="0"/>
                        <a:t>Milestone</a:t>
                      </a:r>
                    </a:p>
                  </a:txBody>
                  <a:tcPr anchor="ctr"/>
                </a:tc>
                <a:extLst>
                  <a:ext uri="{0D108BD9-81ED-4DB2-BD59-A6C34878D82A}">
                    <a16:rowId xmlns:a16="http://schemas.microsoft.com/office/drawing/2014/main" val="2489397938"/>
                  </a:ext>
                </a:extLst>
              </a:tr>
              <a:tr h="550610">
                <a:tc>
                  <a:txBody>
                    <a:bodyPr/>
                    <a:lstStyle/>
                    <a:p>
                      <a:r>
                        <a:rPr lang="en-US" sz="1400" dirty="0" smtClean="0">
                          <a:latin typeface="Arial" panose="020B0604020202020204" pitchFamily="34" charset="0"/>
                          <a:cs typeface="Arial" panose="020B0604020202020204" pitchFamily="34" charset="0"/>
                        </a:rPr>
                        <a:t>1.0</a:t>
                      </a:r>
                      <a:endParaRPr lang="en-US" sz="1400" dirty="0">
                        <a:latin typeface="Arial" panose="020B0604020202020204" pitchFamily="34" charset="0"/>
                        <a:cs typeface="Arial" panose="020B0604020202020204" pitchFamily="34" charset="0"/>
                      </a:endParaRPr>
                    </a:p>
                  </a:txBody>
                  <a:tcPr/>
                </a:tc>
                <a:tc>
                  <a:txBody>
                    <a:bodyPr/>
                    <a:lstStyle/>
                    <a:p>
                      <a:r>
                        <a:rPr lang="en-US" sz="1400" dirty="0" err="1" smtClean="0">
                          <a:latin typeface="Arial" panose="020B0604020202020204" pitchFamily="34" charset="0"/>
                          <a:cs typeface="Arial" panose="020B0604020202020204" pitchFamily="34" charset="0"/>
                        </a:rPr>
                        <a:t>HealthFirst</a:t>
                      </a:r>
                      <a:r>
                        <a:rPr lang="en-US" sz="1400" dirty="0" smtClean="0">
                          <a:latin typeface="Arial" panose="020B0604020202020204" pitchFamily="34" charset="0"/>
                          <a:cs typeface="Arial" panose="020B0604020202020204" pitchFamily="34" charset="0"/>
                        </a:rPr>
                        <a:t> Care Improvement Initiative</a:t>
                      </a:r>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Project Name</a:t>
                      </a:r>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Completion of Business Requirements Document (BRD)</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82853405"/>
                  </a:ext>
                </a:extLst>
              </a:tr>
              <a:tr h="550610">
                <a:tc>
                  <a:txBody>
                    <a:bodyPr/>
                    <a:lstStyle/>
                    <a:p>
                      <a:r>
                        <a:rPr lang="en-US" sz="1400" dirty="0" smtClean="0">
                          <a:latin typeface="Arial" panose="020B0604020202020204" pitchFamily="34" charset="0"/>
                          <a:cs typeface="Arial" panose="020B0604020202020204" pitchFamily="34" charset="0"/>
                        </a:rPr>
                        <a:t>2.0</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Arial" panose="020B0604020202020204" pitchFamily="34" charset="0"/>
                          <a:cs typeface="Arial" panose="020B0604020202020204" pitchFamily="34" charset="0"/>
                        </a:rPr>
                        <a:t>Phases</a:t>
                      </a:r>
                    </a:p>
                    <a:p>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Project Planning Requirements Analysis</a:t>
                      </a:r>
                    </a:p>
                    <a:p>
                      <a:r>
                        <a:rPr lang="en-US" sz="1400" dirty="0" smtClean="0">
                          <a:latin typeface="Arial" panose="020B0604020202020204" pitchFamily="34" charset="0"/>
                          <a:cs typeface="Arial" panose="020B0604020202020204" pitchFamily="34" charset="0"/>
                        </a:rPr>
                        <a:t>System Design Development</a:t>
                      </a:r>
                    </a:p>
                    <a:p>
                      <a:r>
                        <a:rPr lang="en-US" sz="1400" dirty="0" smtClean="0">
                          <a:latin typeface="Arial" panose="020B0604020202020204" pitchFamily="34" charset="0"/>
                          <a:cs typeface="Arial" panose="020B0604020202020204" pitchFamily="34" charset="0"/>
                        </a:rPr>
                        <a:t>Testing Implementation &amp; Deployment</a:t>
                      </a:r>
                    </a:p>
                    <a:p>
                      <a:r>
                        <a:rPr lang="en-US" sz="1400" dirty="0" smtClean="0">
                          <a:latin typeface="Arial" panose="020B0604020202020204" pitchFamily="34" charset="0"/>
                          <a:cs typeface="Arial" panose="020B0604020202020204" pitchFamily="34" charset="0"/>
                        </a:rPr>
                        <a:t>Training &amp; Support</a:t>
                      </a:r>
                    </a:p>
                    <a:p>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Stakeholder sign-off on requirements</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73724001"/>
                  </a:ext>
                </a:extLst>
              </a:tr>
              <a:tr h="550610">
                <a:tc>
                  <a:txBody>
                    <a:bodyPr/>
                    <a:lstStyle/>
                    <a:p>
                      <a:r>
                        <a:rPr lang="en-US" sz="1400" dirty="0" smtClean="0">
                          <a:latin typeface="Arial" panose="020B0604020202020204" pitchFamily="34" charset="0"/>
                          <a:cs typeface="Arial" panose="020B0604020202020204" pitchFamily="34" charset="0"/>
                        </a:rPr>
                        <a:t>3.0</a:t>
                      </a:r>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Tasks and Sub-Tasks</a:t>
                      </a:r>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Project Planning Requirements Analysis</a:t>
                      </a:r>
                    </a:p>
                    <a:p>
                      <a:r>
                        <a:rPr lang="en-US" sz="1400" dirty="0" smtClean="0">
                          <a:latin typeface="Arial" panose="020B0604020202020204" pitchFamily="34" charset="0"/>
                          <a:cs typeface="Arial" panose="020B0604020202020204" pitchFamily="34" charset="0"/>
                        </a:rPr>
                        <a:t>System Design Development</a:t>
                      </a:r>
                    </a:p>
                    <a:p>
                      <a:r>
                        <a:rPr lang="en-US" sz="1400" dirty="0" smtClean="0">
                          <a:latin typeface="Arial" panose="020B0604020202020204" pitchFamily="34" charset="0"/>
                          <a:cs typeface="Arial" panose="020B0604020202020204" pitchFamily="34" charset="0"/>
                        </a:rPr>
                        <a:t>Testing Implementation &amp; Deployment</a:t>
                      </a:r>
                    </a:p>
                    <a:p>
                      <a:r>
                        <a:rPr lang="en-US" sz="1400" dirty="0" smtClean="0">
                          <a:latin typeface="Arial" panose="020B0604020202020204" pitchFamily="34" charset="0"/>
                          <a:cs typeface="Arial" panose="020B0604020202020204" pitchFamily="34" charset="0"/>
                        </a:rPr>
                        <a:t>Training &amp; Support</a:t>
                      </a:r>
                    </a:p>
                    <a:p>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Development of the new scheduling system</a:t>
                      </a:r>
                    </a:p>
                    <a:p>
                      <a:endParaRPr lang="en-US" sz="1400" dirty="0" smtClean="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Implementation of real-time notification systems</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6667911"/>
                  </a:ext>
                </a:extLst>
              </a:tr>
              <a:tr h="550610">
                <a:tc>
                  <a:txBody>
                    <a:bodyPr/>
                    <a:lstStyle/>
                    <a:p>
                      <a:r>
                        <a:rPr lang="en-US" sz="1400" dirty="0" smtClean="0">
                          <a:latin typeface="Arial" panose="020B0604020202020204" pitchFamily="34" charset="0"/>
                          <a:cs typeface="Arial" panose="020B0604020202020204" pitchFamily="34" charset="0"/>
                        </a:rPr>
                        <a:t>4.0</a:t>
                      </a:r>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Project Close</a:t>
                      </a:r>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Sprint</a:t>
                      </a:r>
                      <a:r>
                        <a:rPr lang="en-US" sz="1400" baseline="0" dirty="0" smtClean="0">
                          <a:latin typeface="Arial" panose="020B0604020202020204" pitchFamily="34" charset="0"/>
                          <a:cs typeface="Arial" panose="020B0604020202020204" pitchFamily="34" charset="0"/>
                        </a:rPr>
                        <a:t> Retrospective meeting</a:t>
                      </a:r>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Go-live of the new system</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86509676"/>
                  </a:ext>
                </a:extLst>
              </a:tr>
            </a:tbl>
          </a:graphicData>
        </a:graphic>
      </p:graphicFrame>
    </p:spTree>
    <p:extLst>
      <p:ext uri="{BB962C8B-B14F-4D97-AF65-F5344CB8AC3E}">
        <p14:creationId xmlns:p14="http://schemas.microsoft.com/office/powerpoint/2010/main" val="1688933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1B97A-0481-7DF8-BC0B-1EA7BEE904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3AEEB93-332D-7CEE-F521-615C22CE9774}"/>
              </a:ext>
            </a:extLst>
          </p:cNvPr>
          <p:cNvSpPr>
            <a:spLocks noGrp="1"/>
          </p:cNvSpPr>
          <p:nvPr>
            <p:ph type="title"/>
          </p:nvPr>
        </p:nvSpPr>
        <p:spPr>
          <a:xfrm>
            <a:off x="743604" y="338082"/>
            <a:ext cx="10515600" cy="685909"/>
          </a:xfrm>
        </p:spPr>
        <p:txBody>
          <a:bodyPr>
            <a:normAutofit/>
          </a:bodyPr>
          <a:lstStyle/>
          <a:p>
            <a:r>
              <a:rPr lang="en-US" sz="2600" dirty="0"/>
              <a:t>Scope Management Plan </a:t>
            </a:r>
            <a:r>
              <a:rPr lang="en-IN" sz="2600" dirty="0"/>
              <a:t> </a:t>
            </a:r>
            <a:endParaRPr lang="en-US" sz="2600" dirty="0"/>
          </a:p>
        </p:txBody>
      </p:sp>
      <p:sp>
        <p:nvSpPr>
          <p:cNvPr id="5" name="Content Placeholder 4">
            <a:extLst>
              <a:ext uri="{FF2B5EF4-FFF2-40B4-BE49-F238E27FC236}">
                <a16:creationId xmlns:a16="http://schemas.microsoft.com/office/drawing/2014/main" id="{6BC83123-BFE7-42A5-0D85-AD56AF066657}"/>
              </a:ext>
            </a:extLst>
          </p:cNvPr>
          <p:cNvSpPr>
            <a:spLocks noGrp="1"/>
          </p:cNvSpPr>
          <p:nvPr>
            <p:ph idx="1"/>
          </p:nvPr>
        </p:nvSpPr>
        <p:spPr>
          <a:xfrm>
            <a:off x="838200" y="1198177"/>
            <a:ext cx="10515600" cy="4225156"/>
          </a:xfrm>
        </p:spPr>
        <p:txBody>
          <a:bodyPr vert="horz" lIns="91440" tIns="45720" rIns="91440" bIns="45720" rtlCol="0">
            <a:noAutofit/>
          </a:bodyPr>
          <a:lstStyle/>
          <a:p>
            <a:pPr marL="0" lvl="1" indent="0">
              <a:lnSpc>
                <a:spcPct val="105000"/>
              </a:lnSpc>
              <a:spcBef>
                <a:spcPts val="1000"/>
              </a:spcBef>
              <a:spcAft>
                <a:spcPts val="800"/>
              </a:spcAft>
              <a:buSzPts val="1000"/>
              <a:buNone/>
              <a:tabLst>
                <a:tab pos="457200" algn="l"/>
              </a:tabLst>
            </a:pPr>
            <a:r>
              <a:rPr lang="en-US" b="1" dirty="0"/>
              <a:t>Scope change management</a:t>
            </a:r>
            <a:r>
              <a:rPr lang="en-US" b="1" dirty="0" smtClean="0"/>
              <a:t>:</a:t>
            </a:r>
          </a:p>
          <a:p>
            <a:pPr marL="457200" lvl="1" indent="-457200">
              <a:lnSpc>
                <a:spcPct val="105000"/>
              </a:lnSpc>
              <a:spcBef>
                <a:spcPts val="1000"/>
              </a:spcBef>
              <a:spcAft>
                <a:spcPts val="800"/>
              </a:spcAft>
              <a:buSzPts val="1000"/>
              <a:buFont typeface="+mj-lt"/>
              <a:buAutoNum type="arabicPeriod"/>
              <a:tabLst>
                <a:tab pos="457200" algn="l"/>
              </a:tabLst>
            </a:pPr>
            <a:r>
              <a:rPr lang="en-MY" b="1" dirty="0" smtClean="0"/>
              <a:t>Scope </a:t>
            </a:r>
            <a:r>
              <a:rPr lang="en-MY" b="1" dirty="0"/>
              <a:t>Change Request </a:t>
            </a:r>
            <a:r>
              <a:rPr lang="en-MY" b="1" dirty="0" smtClean="0"/>
              <a:t>Process</a:t>
            </a:r>
          </a:p>
          <a:p>
            <a:pPr marL="457200" lvl="1" indent="-457200">
              <a:lnSpc>
                <a:spcPct val="105000"/>
              </a:lnSpc>
              <a:spcBef>
                <a:spcPts val="1000"/>
              </a:spcBef>
              <a:spcAft>
                <a:spcPts val="800"/>
              </a:spcAft>
              <a:buSzPts val="1000"/>
              <a:buFont typeface="+mj-lt"/>
              <a:buAutoNum type="arabicPeriod"/>
              <a:tabLst>
                <a:tab pos="457200" algn="l"/>
              </a:tabLst>
            </a:pPr>
            <a:r>
              <a:rPr lang="en-MY" b="1" dirty="0" smtClean="0"/>
              <a:t>Approval Criteria</a:t>
            </a:r>
          </a:p>
          <a:p>
            <a:pPr marL="457200" lvl="1" indent="-457200">
              <a:lnSpc>
                <a:spcPct val="105000"/>
              </a:lnSpc>
              <a:spcBef>
                <a:spcPts val="1000"/>
              </a:spcBef>
              <a:spcAft>
                <a:spcPts val="800"/>
              </a:spcAft>
              <a:buSzPts val="1000"/>
              <a:buFont typeface="+mj-lt"/>
              <a:buAutoNum type="arabicPeriod"/>
              <a:tabLst>
                <a:tab pos="457200" algn="l"/>
              </a:tabLst>
            </a:pPr>
            <a:r>
              <a:rPr lang="en-MY" b="1" dirty="0" smtClean="0"/>
              <a:t>Stakeholder Roles</a:t>
            </a:r>
          </a:p>
          <a:p>
            <a:pPr marL="457200" lvl="1" indent="-457200">
              <a:lnSpc>
                <a:spcPct val="105000"/>
              </a:lnSpc>
              <a:spcBef>
                <a:spcPts val="1000"/>
              </a:spcBef>
              <a:spcAft>
                <a:spcPts val="800"/>
              </a:spcAft>
              <a:buSzPts val="1000"/>
              <a:buFont typeface="+mj-lt"/>
              <a:buAutoNum type="arabicPeriod"/>
              <a:tabLst>
                <a:tab pos="457200" algn="l"/>
              </a:tabLst>
            </a:pPr>
            <a:r>
              <a:rPr lang="en-MY" b="1" dirty="0"/>
              <a:t>Scope Monitoring and </a:t>
            </a:r>
            <a:r>
              <a:rPr lang="en-MY" b="1" dirty="0" smtClean="0"/>
              <a:t>Validation</a:t>
            </a:r>
          </a:p>
          <a:p>
            <a:pPr marL="0" lvl="1" indent="0">
              <a:lnSpc>
                <a:spcPct val="105000"/>
              </a:lnSpc>
              <a:spcBef>
                <a:spcPts val="1000"/>
              </a:spcBef>
              <a:spcAft>
                <a:spcPts val="800"/>
              </a:spcAft>
              <a:buSzPts val="1000"/>
              <a:buNone/>
              <a:tabLst>
                <a:tab pos="457200" algn="l"/>
              </a:tabLst>
            </a:pPr>
            <a:endParaRPr lang="en-MY" b="1" dirty="0" smtClean="0"/>
          </a:p>
          <a:p>
            <a:pPr marL="457200" lvl="1" indent="-457200">
              <a:lnSpc>
                <a:spcPct val="105000"/>
              </a:lnSpc>
              <a:spcBef>
                <a:spcPts val="1000"/>
              </a:spcBef>
              <a:spcAft>
                <a:spcPts val="800"/>
              </a:spcAft>
              <a:buSzPts val="1000"/>
              <a:buAutoNum type="arabicPeriod"/>
              <a:tabLst>
                <a:tab pos="457200" algn="l"/>
              </a:tabLst>
            </a:pPr>
            <a:endParaRPr lang="en-US" b="1" dirty="0"/>
          </a:p>
        </p:txBody>
      </p:sp>
    </p:spTree>
    <p:extLst>
      <p:ext uri="{BB962C8B-B14F-4D97-AF65-F5344CB8AC3E}">
        <p14:creationId xmlns:p14="http://schemas.microsoft.com/office/powerpoint/2010/main" val="3384679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Process Mapping</a:t>
            </a:r>
            <a:endParaRPr lang="en-US" sz="2600"/>
          </a:p>
        </p:txBody>
      </p:sp>
      <p:graphicFrame>
        <p:nvGraphicFramePr>
          <p:cNvPr id="2" name="Table 1">
            <a:extLst>
              <a:ext uri="{FF2B5EF4-FFF2-40B4-BE49-F238E27FC236}">
                <a16:creationId xmlns:a16="http://schemas.microsoft.com/office/drawing/2014/main" id="{C73C67A0-CA37-7BDC-9827-238BBD79F59F}"/>
              </a:ext>
            </a:extLst>
          </p:cNvPr>
          <p:cNvGraphicFramePr>
            <a:graphicFrameLocks noGrp="1"/>
          </p:cNvGraphicFramePr>
          <p:nvPr>
            <p:extLst>
              <p:ext uri="{D42A27DB-BD31-4B8C-83A1-F6EECF244321}">
                <p14:modId xmlns:p14="http://schemas.microsoft.com/office/powerpoint/2010/main" val="236963522"/>
              </p:ext>
            </p:extLst>
          </p:nvPr>
        </p:nvGraphicFramePr>
        <p:xfrm>
          <a:off x="951934" y="1455376"/>
          <a:ext cx="10307271" cy="4176763"/>
        </p:xfrm>
        <a:graphic>
          <a:graphicData uri="http://schemas.openxmlformats.org/drawingml/2006/table">
            <a:tbl>
              <a:tblPr firstRow="1" bandRow="1">
                <a:tableStyleId>{5C22544A-7EE6-4342-B048-85BDC9FD1C3A}</a:tableStyleId>
              </a:tblPr>
              <a:tblGrid>
                <a:gridCol w="2879087">
                  <a:extLst>
                    <a:ext uri="{9D8B030D-6E8A-4147-A177-3AD203B41FA5}">
                      <a16:colId xmlns:a16="http://schemas.microsoft.com/office/drawing/2014/main" val="1540582512"/>
                    </a:ext>
                  </a:extLst>
                </a:gridCol>
                <a:gridCol w="3767958">
                  <a:extLst>
                    <a:ext uri="{9D8B030D-6E8A-4147-A177-3AD203B41FA5}">
                      <a16:colId xmlns:a16="http://schemas.microsoft.com/office/drawing/2014/main" val="1837620704"/>
                    </a:ext>
                  </a:extLst>
                </a:gridCol>
                <a:gridCol w="3660226">
                  <a:extLst>
                    <a:ext uri="{9D8B030D-6E8A-4147-A177-3AD203B41FA5}">
                      <a16:colId xmlns:a16="http://schemas.microsoft.com/office/drawing/2014/main" val="2682973402"/>
                    </a:ext>
                  </a:extLst>
                </a:gridCol>
              </a:tblGrid>
              <a:tr h="774966">
                <a:tc>
                  <a:txBody>
                    <a:bodyPr/>
                    <a:lstStyle/>
                    <a:p>
                      <a:pPr marL="0" algn="ctr" defTabSz="914400" rtl="0" eaLnBrk="1" latinLnBrk="0" hangingPunct="1"/>
                      <a:r>
                        <a:rPr lang="en-IN" sz="1800" b="1" kern="1200" dirty="0">
                          <a:solidFill>
                            <a:schemeClr val="lt1"/>
                          </a:solidFill>
                        </a:rPr>
                        <a:t>Process</a:t>
                      </a:r>
                      <a:endParaRPr lang="en-IN" sz="1800" b="1" kern="1200" dirty="0">
                        <a:solidFill>
                          <a:schemeClr val="lt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rPr>
                        <a:t>As-Is Model</a:t>
                      </a:r>
                      <a:endParaRPr lang="en-IN" sz="1800" b="1" kern="1200" dirty="0">
                        <a:solidFill>
                          <a:schemeClr val="lt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rPr>
                        <a:t>To-Be Model</a:t>
                      </a:r>
                      <a:endParaRPr lang="en-IN" sz="1800" b="1" kern="1200" dirty="0">
                        <a:solidFill>
                          <a:schemeClr val="lt1"/>
                        </a:solidFill>
                        <a:latin typeface="+mn-lt"/>
                        <a:ea typeface="+mn-ea"/>
                        <a:cs typeface="+mn-cs"/>
                      </a:endParaRPr>
                    </a:p>
                  </a:txBody>
                  <a:tcPr anchor="ctr"/>
                </a:tc>
                <a:extLst>
                  <a:ext uri="{0D108BD9-81ED-4DB2-BD59-A6C34878D82A}">
                    <a16:rowId xmlns:a16="http://schemas.microsoft.com/office/drawing/2014/main" val="4294200224"/>
                  </a:ext>
                </a:extLst>
              </a:tr>
              <a:tr h="1136463">
                <a:tc>
                  <a:txBody>
                    <a:bodyPr/>
                    <a:lstStyle/>
                    <a:p>
                      <a:r>
                        <a:rPr lang="en-IN" sz="1400" dirty="0" smtClean="0">
                          <a:latin typeface="Arial" panose="020B0604020202020204" pitchFamily="34" charset="0"/>
                          <a:cs typeface="Arial" panose="020B0604020202020204" pitchFamily="34" charset="0"/>
                        </a:rPr>
                        <a:t>Appointment Scheduling Process</a:t>
                      </a:r>
                      <a:endParaRPr lang="en-IN"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Scheduler receives request and attempts to find a suitable slot using the current system</a:t>
                      </a:r>
                      <a:endParaRPr lang="en-IN" sz="1400" dirty="0">
                        <a:latin typeface="Arial" panose="020B0604020202020204" pitchFamily="34" charset="0"/>
                        <a:cs typeface="Arial" panose="020B0604020202020204" pitchFamily="34" charset="0"/>
                      </a:endParaRPr>
                    </a:p>
                  </a:txBody>
                  <a:tcPr/>
                </a:tc>
                <a:tc>
                  <a:txBody>
                    <a:bodyPr/>
                    <a:lstStyle/>
                    <a:p>
                      <a:pPr>
                        <a:lnSpc>
                          <a:spcPct val="115000"/>
                        </a:lnSpc>
                      </a:pPr>
                      <a:r>
                        <a:rPr lang="en-US" sz="1400" kern="100" dirty="0" smtClean="0">
                          <a:effectLst/>
                          <a:latin typeface="Arial" panose="020B0604020202020204" pitchFamily="34" charset="0"/>
                          <a:ea typeface="Aptos" panose="020B0004020202020204" pitchFamily="34" charset="0"/>
                          <a:cs typeface="Arial" panose="020B0604020202020204" pitchFamily="34" charset="0"/>
                        </a:rPr>
                        <a:t>Patient efficiently schedules an appointment with automatic validation and confirmation</a:t>
                      </a:r>
                      <a:endParaRPr lang="en-IN" sz="1400" kern="100" dirty="0">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tc>
                <a:extLst>
                  <a:ext uri="{0D108BD9-81ED-4DB2-BD59-A6C34878D82A}">
                    <a16:rowId xmlns:a16="http://schemas.microsoft.com/office/drawing/2014/main" val="3135356856"/>
                  </a:ext>
                </a:extLst>
              </a:tr>
              <a:tr h="1107094">
                <a:tc>
                  <a:txBody>
                    <a:bodyPr/>
                    <a:lstStyle/>
                    <a:p>
                      <a:r>
                        <a:rPr lang="en-IN" sz="1400" dirty="0" smtClean="0">
                          <a:latin typeface="Arial" panose="020B0604020202020204" pitchFamily="34" charset="0"/>
                          <a:cs typeface="Arial" panose="020B0604020202020204" pitchFamily="34" charset="0"/>
                        </a:rPr>
                        <a:t>Patient Check-in Process</a:t>
                      </a:r>
                      <a:endParaRPr lang="en-IN"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Patient provides details/fills out forms.</a:t>
                      </a:r>
                    </a:p>
                    <a:p>
                      <a:endParaRPr lang="en-US" sz="1400" dirty="0" smtClean="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Staff manually verifies information, potentially retrieving records</a:t>
                      </a:r>
                    </a:p>
                    <a:p>
                      <a:endParaRPr lang="en-IN"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Patient checks in quickly and efficiently with minimal manual intervention or paperwork</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16039686"/>
                  </a:ext>
                </a:extLst>
              </a:tr>
              <a:tr h="1107094">
                <a:tc>
                  <a:txBody>
                    <a:bodyPr/>
                    <a:lstStyle/>
                    <a:p>
                      <a:r>
                        <a:rPr lang="en-IN" sz="1400" dirty="0" smtClean="0">
                          <a:latin typeface="Arial" panose="020B0604020202020204" pitchFamily="34" charset="0"/>
                          <a:cs typeface="Arial" panose="020B0604020202020204" pitchFamily="34" charset="0"/>
                        </a:rPr>
                        <a:t>Interdepartmental Communication Process</a:t>
                      </a:r>
                      <a:endParaRPr lang="en-IN"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Admin staff contacts IT (e.g., via phone, email, potentially informal methods).</a:t>
                      </a:r>
                      <a:endParaRPr lang="en-IN"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Streamlined, trackable, and efficient handling of resource requests or issue reporting between departments</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9421922"/>
                  </a:ext>
                </a:extLst>
              </a:tr>
            </a:tbl>
          </a:graphicData>
        </a:graphic>
      </p:graphicFrame>
    </p:spTree>
    <p:extLst>
      <p:ext uri="{BB962C8B-B14F-4D97-AF65-F5344CB8AC3E}">
        <p14:creationId xmlns:p14="http://schemas.microsoft.com/office/powerpoint/2010/main" val="259869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E1E17-AA16-B494-6DC1-8C24C788941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98EBDED-385C-E501-7848-B34ADE285251}"/>
              </a:ext>
            </a:extLst>
          </p:cNvPr>
          <p:cNvSpPr>
            <a:spLocks noGrp="1"/>
          </p:cNvSpPr>
          <p:nvPr>
            <p:ph type="title"/>
          </p:nvPr>
        </p:nvSpPr>
        <p:spPr>
          <a:xfrm>
            <a:off x="759370"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Advanced Process </a:t>
            </a:r>
            <a:r>
              <a:rPr lang="en-IN" sz="2600" kern="0">
                <a:ea typeface="Times New Roman" panose="02020603050405020304" pitchFamily="18" charset="0"/>
              </a:rPr>
              <a:t>M</a:t>
            </a:r>
            <a:r>
              <a:rPr lang="en-IN" sz="2600" kern="0">
                <a:effectLst/>
                <a:latin typeface="Arial" panose="020B0604020202020204" pitchFamily="34" charset="0"/>
                <a:ea typeface="Times New Roman" panose="02020603050405020304" pitchFamily="18" charset="0"/>
              </a:rPr>
              <a:t>apping</a:t>
            </a:r>
            <a:endParaRPr lang="en-US" sz="2600"/>
          </a:p>
        </p:txBody>
      </p:sp>
      <p:sp>
        <p:nvSpPr>
          <p:cNvPr id="5" name="Content Placeholder 4">
            <a:extLst>
              <a:ext uri="{FF2B5EF4-FFF2-40B4-BE49-F238E27FC236}">
                <a16:creationId xmlns:a16="http://schemas.microsoft.com/office/drawing/2014/main" id="{A48D4400-6859-A053-FF1F-19D025047AC2}"/>
              </a:ext>
            </a:extLst>
          </p:cNvPr>
          <p:cNvSpPr>
            <a:spLocks noGrp="1"/>
          </p:cNvSpPr>
          <p:nvPr>
            <p:ph idx="1"/>
          </p:nvPr>
        </p:nvSpPr>
        <p:spPr>
          <a:xfrm>
            <a:off x="853143" y="1205349"/>
            <a:ext cx="10515600" cy="4831639"/>
          </a:xfrm>
        </p:spPr>
        <p:txBody>
          <a:bodyPr vert="horz" lIns="91440" tIns="45720" rIns="91440" bIns="45720" rtlCol="0">
            <a:normAutofit/>
          </a:bodyPr>
          <a:lstStyle/>
          <a:p>
            <a:pPr marL="0" indent="0">
              <a:buNone/>
            </a:pPr>
            <a:r>
              <a:rPr lang="en-US" sz="2000" b="1" dirty="0"/>
              <a:t>Detailed workflow using the advanced BPMN model:</a:t>
            </a:r>
          </a:p>
          <a:p>
            <a:pPr marL="0" indent="0">
              <a:buNone/>
            </a:pPr>
            <a:endParaRPr lang="en-US" sz="1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370" y="1744980"/>
            <a:ext cx="10663010" cy="4473366"/>
          </a:xfrm>
          <a:prstGeom prst="rect">
            <a:avLst/>
          </a:prstGeom>
        </p:spPr>
      </p:pic>
    </p:spTree>
    <p:extLst>
      <p:ext uri="{BB962C8B-B14F-4D97-AF65-F5344CB8AC3E}">
        <p14:creationId xmlns:p14="http://schemas.microsoft.com/office/powerpoint/2010/main" val="1328201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BCE8A-9CE0-2595-ACA9-D875A9DA8FE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6976B90-B29B-3B4A-0730-9C3D0E3FAED3}"/>
              </a:ext>
            </a:extLst>
          </p:cNvPr>
          <p:cNvSpPr>
            <a:spLocks noGrp="1"/>
          </p:cNvSpPr>
          <p:nvPr>
            <p:ph type="title"/>
          </p:nvPr>
        </p:nvSpPr>
        <p:spPr>
          <a:xfrm>
            <a:off x="759370"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Advanced Process </a:t>
            </a:r>
            <a:r>
              <a:rPr lang="en-IN" sz="2600" kern="0">
                <a:ea typeface="Times New Roman" panose="02020603050405020304" pitchFamily="18" charset="0"/>
              </a:rPr>
              <a:t>M</a:t>
            </a:r>
            <a:r>
              <a:rPr lang="en-IN" sz="2600" kern="0">
                <a:effectLst/>
                <a:latin typeface="Arial" panose="020B0604020202020204" pitchFamily="34" charset="0"/>
                <a:ea typeface="Times New Roman" panose="02020603050405020304" pitchFamily="18" charset="0"/>
              </a:rPr>
              <a:t>apping</a:t>
            </a:r>
            <a:endParaRPr lang="en-US" sz="2600"/>
          </a:p>
        </p:txBody>
      </p:sp>
      <p:sp>
        <p:nvSpPr>
          <p:cNvPr id="5" name="Content Placeholder 4">
            <a:extLst>
              <a:ext uri="{FF2B5EF4-FFF2-40B4-BE49-F238E27FC236}">
                <a16:creationId xmlns:a16="http://schemas.microsoft.com/office/drawing/2014/main" id="{4F33E5DF-18B8-A38F-33C9-BA19AACF75A2}"/>
              </a:ext>
            </a:extLst>
          </p:cNvPr>
          <p:cNvSpPr>
            <a:spLocks noGrp="1"/>
          </p:cNvSpPr>
          <p:nvPr>
            <p:ph idx="1"/>
          </p:nvPr>
        </p:nvSpPr>
        <p:spPr>
          <a:xfrm>
            <a:off x="838200" y="1203434"/>
            <a:ext cx="10515600" cy="4831639"/>
          </a:xfrm>
        </p:spPr>
        <p:txBody>
          <a:bodyPr vert="horz" lIns="91440" tIns="45720" rIns="91440" bIns="45720" rtlCol="0">
            <a:normAutofit/>
          </a:bodyPr>
          <a:lstStyle/>
          <a:p>
            <a:pPr marL="0" indent="0">
              <a:buNone/>
            </a:pPr>
            <a:r>
              <a:rPr lang="en-US" sz="2000" b="1" dirty="0">
                <a:latin typeface="Arial" panose="020B0604020202020204" pitchFamily="34" charset="0"/>
                <a:cs typeface="Arial" panose="020B0604020202020204" pitchFamily="34" charset="0"/>
              </a:rPr>
              <a:t>Stakeholder responsibility using the Swimlane diagram:</a:t>
            </a:r>
          </a:p>
          <a:p>
            <a:endParaRPr lang="en-US" sz="2000" dirty="0">
              <a:latin typeface="Arial" panose="020B0604020202020204" pitchFamily="34" charset="0"/>
              <a:cs typeface="Arial" panose="020B0604020202020204" pitchFamily="34" charset="0"/>
            </a:endParaRPr>
          </a:p>
          <a:p>
            <a:pPr marL="0" indent="0">
              <a:buNone/>
            </a:pPr>
            <a:endParaRPr lang="en-US" sz="2000" dirty="0"/>
          </a:p>
        </p:txBody>
      </p:sp>
      <p:graphicFrame>
        <p:nvGraphicFramePr>
          <p:cNvPr id="3" name="Table 2">
            <a:extLst>
              <a:ext uri="{FF2B5EF4-FFF2-40B4-BE49-F238E27FC236}">
                <a16:creationId xmlns:a16="http://schemas.microsoft.com/office/drawing/2014/main" id="{B8D7715E-557B-42B4-32A2-6E502678A7F7}"/>
              </a:ext>
            </a:extLst>
          </p:cNvPr>
          <p:cNvGraphicFramePr>
            <a:graphicFrameLocks noGrp="1"/>
          </p:cNvGraphicFramePr>
          <p:nvPr>
            <p:extLst>
              <p:ext uri="{D42A27DB-BD31-4B8C-83A1-F6EECF244321}">
                <p14:modId xmlns:p14="http://schemas.microsoft.com/office/powerpoint/2010/main" val="261380554"/>
              </p:ext>
            </p:extLst>
          </p:nvPr>
        </p:nvGraphicFramePr>
        <p:xfrm>
          <a:off x="947737" y="1608082"/>
          <a:ext cx="10702978" cy="3828693"/>
        </p:xfrm>
        <a:graphic>
          <a:graphicData uri="http://schemas.openxmlformats.org/drawingml/2006/table">
            <a:tbl>
              <a:tblPr firstRow="1" bandRow="1">
                <a:tableStyleId>{5C22544A-7EE6-4342-B048-85BDC9FD1C3A}</a:tableStyleId>
              </a:tblPr>
              <a:tblGrid>
                <a:gridCol w="2132338">
                  <a:extLst>
                    <a:ext uri="{9D8B030D-6E8A-4147-A177-3AD203B41FA5}">
                      <a16:colId xmlns:a16="http://schemas.microsoft.com/office/drawing/2014/main" val="205750723"/>
                    </a:ext>
                  </a:extLst>
                </a:gridCol>
                <a:gridCol w="3048824">
                  <a:extLst>
                    <a:ext uri="{9D8B030D-6E8A-4147-A177-3AD203B41FA5}">
                      <a16:colId xmlns:a16="http://schemas.microsoft.com/office/drawing/2014/main" val="913678361"/>
                    </a:ext>
                  </a:extLst>
                </a:gridCol>
                <a:gridCol w="5521816">
                  <a:extLst>
                    <a:ext uri="{9D8B030D-6E8A-4147-A177-3AD203B41FA5}">
                      <a16:colId xmlns:a16="http://schemas.microsoft.com/office/drawing/2014/main" val="3717606233"/>
                    </a:ext>
                  </a:extLst>
                </a:gridCol>
              </a:tblGrid>
              <a:tr h="1287518">
                <a:tc>
                  <a:txBody>
                    <a:bodyPr/>
                    <a:lstStyle/>
                    <a:p>
                      <a:pPr algn="ctr"/>
                      <a:r>
                        <a:rPr lang="en-US" dirty="0"/>
                        <a:t>Swimlane (Stakeholders)</a:t>
                      </a:r>
                    </a:p>
                  </a:txBody>
                  <a:tcPr anchor="ctr"/>
                </a:tc>
                <a:tc>
                  <a:txBody>
                    <a:bodyPr/>
                    <a:lstStyle/>
                    <a:p>
                      <a:pPr algn="ctr"/>
                      <a:r>
                        <a:rPr lang="en-US" dirty="0"/>
                        <a:t>Task/Activity</a:t>
                      </a:r>
                    </a:p>
                  </a:txBody>
                  <a:tcPr anchor="ctr"/>
                </a:tc>
                <a:tc>
                  <a:txBody>
                    <a:bodyPr/>
                    <a:lstStyle/>
                    <a:p>
                      <a:pPr algn="ctr"/>
                      <a:r>
                        <a:rPr lang="en-US" dirty="0"/>
                        <a:t>Description</a:t>
                      </a:r>
                    </a:p>
                  </a:txBody>
                  <a:tcPr anchor="ctr"/>
                </a:tc>
                <a:extLst>
                  <a:ext uri="{0D108BD9-81ED-4DB2-BD59-A6C34878D82A}">
                    <a16:rowId xmlns:a16="http://schemas.microsoft.com/office/drawing/2014/main" val="1328575063"/>
                  </a:ext>
                </a:extLst>
              </a:tr>
              <a:tr h="1533827">
                <a:tc>
                  <a:txBody>
                    <a:bodyPr/>
                    <a:lstStyle/>
                    <a:p>
                      <a:r>
                        <a:rPr lang="en-US" sz="1600" dirty="0" smtClean="0">
                          <a:latin typeface="Arial" panose="020B0604020202020204" pitchFamily="34" charset="0"/>
                          <a:cs typeface="Arial" panose="020B0604020202020204" pitchFamily="34" charset="0"/>
                        </a:rPr>
                        <a:t>Patients</a:t>
                      </a:r>
                      <a:endParaRPr lang="en-US" sz="1600" dirty="0">
                        <a:latin typeface="Arial" panose="020B0604020202020204" pitchFamily="34" charset="0"/>
                        <a:cs typeface="Arial" panose="020B0604020202020204" pitchFamily="34" charset="0"/>
                      </a:endParaRPr>
                    </a:p>
                  </a:txBody>
                  <a:tcPr/>
                </a:tc>
                <a:tc>
                  <a:txBody>
                    <a:bodyPr/>
                    <a:lstStyle/>
                    <a:p>
                      <a:r>
                        <a:rPr lang="en-US" sz="1600" dirty="0" smtClean="0">
                          <a:latin typeface="Arial" panose="020B0604020202020204" pitchFamily="34" charset="0"/>
                          <a:cs typeface="Arial" panose="020B0604020202020204" pitchFamily="34" charset="0"/>
                        </a:rPr>
                        <a:t>Patient Appointment Scheduling Workflow</a:t>
                      </a:r>
                      <a:endParaRPr lang="en-US" sz="1600" dirty="0">
                        <a:latin typeface="Arial" panose="020B0604020202020204" pitchFamily="34" charset="0"/>
                        <a:cs typeface="Arial" panose="020B0604020202020204" pitchFamily="34" charset="0"/>
                      </a:endParaRPr>
                    </a:p>
                  </a:txBody>
                  <a:tcPr/>
                </a:tc>
                <a:tc>
                  <a:txBody>
                    <a:bodyPr/>
                    <a:lstStyle/>
                    <a:p>
                      <a:r>
                        <a:rPr lang="en-US" sz="1600" dirty="0" smtClean="0">
                          <a:latin typeface="Arial" panose="020B0604020202020204" pitchFamily="34" charset="0"/>
                          <a:cs typeface="Arial" panose="020B0604020202020204" pitchFamily="34" charset="0"/>
                        </a:rPr>
                        <a:t>Is the preferred slot available?</a:t>
                      </a:r>
                      <a:endParaRPr 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2799749"/>
                  </a:ext>
                </a:extLst>
              </a:tr>
              <a:tr h="1007348">
                <a:tc>
                  <a:txBody>
                    <a:bodyPr/>
                    <a:lstStyle/>
                    <a:p>
                      <a:r>
                        <a:rPr lang="en-US" sz="1600" dirty="0" smtClean="0">
                          <a:latin typeface="Arial" panose="020B0604020202020204" pitchFamily="34" charset="0"/>
                          <a:cs typeface="Arial" panose="020B0604020202020204" pitchFamily="34" charset="0"/>
                        </a:rPr>
                        <a:t>Doctors</a:t>
                      </a:r>
                      <a:endParaRPr lang="en-US" sz="1600" dirty="0">
                        <a:latin typeface="Arial" panose="020B0604020202020204" pitchFamily="34" charset="0"/>
                        <a:cs typeface="Arial" panose="020B0604020202020204" pitchFamily="34" charset="0"/>
                      </a:endParaRPr>
                    </a:p>
                  </a:txBody>
                  <a:tcPr/>
                </a:tc>
                <a:tc>
                  <a:txBody>
                    <a:bodyPr/>
                    <a:lstStyle/>
                    <a:p>
                      <a:r>
                        <a:rPr lang="en-US" sz="1600" dirty="0" smtClean="0">
                          <a:latin typeface="Arial" panose="020B0604020202020204" pitchFamily="34" charset="0"/>
                          <a:cs typeface="Arial" panose="020B0604020202020204" pitchFamily="34" charset="0"/>
                        </a:rPr>
                        <a:t>Discharge Process Workflow</a:t>
                      </a:r>
                      <a:endParaRPr lang="en-US" sz="1600" dirty="0">
                        <a:latin typeface="Arial" panose="020B0604020202020204" pitchFamily="34" charset="0"/>
                        <a:cs typeface="Arial" panose="020B0604020202020204" pitchFamily="34" charset="0"/>
                      </a:endParaRPr>
                    </a:p>
                  </a:txBody>
                  <a:tcPr/>
                </a:tc>
                <a:tc>
                  <a:txBody>
                    <a:bodyPr/>
                    <a:lstStyle/>
                    <a:p>
                      <a:r>
                        <a:rPr lang="en-US" sz="1600" dirty="0" smtClean="0">
                          <a:latin typeface="Arial" panose="020B0604020202020204" pitchFamily="34" charset="0"/>
                          <a:cs typeface="Arial" panose="020B0604020202020204" pitchFamily="34" charset="0"/>
                        </a:rPr>
                        <a:t>Discharge request initiated</a:t>
                      </a:r>
                      <a:endParaRPr 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56613377"/>
                  </a:ext>
                </a:extLst>
              </a:tr>
            </a:tbl>
          </a:graphicData>
        </a:graphic>
      </p:graphicFrame>
    </p:spTree>
    <p:extLst>
      <p:ext uri="{BB962C8B-B14F-4D97-AF65-F5344CB8AC3E}">
        <p14:creationId xmlns:p14="http://schemas.microsoft.com/office/powerpoint/2010/main" val="278388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6E854-83A5-B8DF-CC92-5FE462FACB0E}"/>
              </a:ext>
            </a:extLst>
          </p:cNvPr>
          <p:cNvSpPr>
            <a:spLocks noGrp="1"/>
          </p:cNvSpPr>
          <p:nvPr>
            <p:ph type="title"/>
          </p:nvPr>
        </p:nvSpPr>
        <p:spPr>
          <a:xfrm>
            <a:off x="743604" y="338082"/>
            <a:ext cx="10515600" cy="685909"/>
          </a:xfrm>
        </p:spPr>
        <p:txBody>
          <a:bodyPr>
            <a:normAutofit/>
          </a:bodyPr>
          <a:lstStyle/>
          <a:p>
            <a:r>
              <a:rPr lang="en-IN" sz="2600" kern="0" dirty="0">
                <a:effectLst/>
                <a:latin typeface="Arial" panose="020B0604020202020204" pitchFamily="34" charset="0"/>
                <a:ea typeface="Times New Roman" panose="02020603050405020304" pitchFamily="18" charset="0"/>
              </a:rPr>
              <a:t>Data Analysis</a:t>
            </a:r>
            <a:endParaRPr lang="en-US" sz="2600" dirty="0"/>
          </a:p>
        </p:txBody>
      </p:sp>
      <p:sp>
        <p:nvSpPr>
          <p:cNvPr id="3" name="Content Placeholder 2">
            <a:extLst>
              <a:ext uri="{FF2B5EF4-FFF2-40B4-BE49-F238E27FC236}">
                <a16:creationId xmlns:a16="http://schemas.microsoft.com/office/drawing/2014/main" id="{65801F8B-8581-B29E-EAC5-344425FA13BC}"/>
              </a:ext>
            </a:extLst>
          </p:cNvPr>
          <p:cNvSpPr>
            <a:spLocks noGrp="1"/>
          </p:cNvSpPr>
          <p:nvPr>
            <p:ph idx="1"/>
          </p:nvPr>
        </p:nvSpPr>
        <p:spPr>
          <a:xfrm>
            <a:off x="838200" y="1203433"/>
            <a:ext cx="10515600" cy="4831639"/>
          </a:xfrm>
        </p:spPr>
        <p:txBody>
          <a:bodyPr>
            <a:normAutofit/>
          </a:bodyPr>
          <a:lstStyle/>
          <a:p>
            <a:pPr marL="0" indent="0">
              <a:buNone/>
            </a:pPr>
            <a:r>
              <a:rPr lang="en-US" sz="2000" b="1" dirty="0"/>
              <a:t>Trends using a Pivot Table:</a:t>
            </a:r>
          </a:p>
          <a:p>
            <a:pPr marL="0" indent="0">
              <a:buNone/>
            </a:pPr>
            <a:endParaRPr lang="en-US" sz="2000" dirty="0"/>
          </a:p>
          <a:p>
            <a:pPr marL="0" indent="0">
              <a:buNone/>
            </a:pP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77" y="1653702"/>
            <a:ext cx="12052646" cy="4381370"/>
          </a:xfrm>
          <a:prstGeom prst="rect">
            <a:avLst/>
          </a:prstGeom>
        </p:spPr>
      </p:pic>
    </p:spTree>
    <p:extLst>
      <p:ext uri="{BB962C8B-B14F-4D97-AF65-F5344CB8AC3E}">
        <p14:creationId xmlns:p14="http://schemas.microsoft.com/office/powerpoint/2010/main" val="4263648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3B8DD-61E1-757A-4429-B01A52D1D840}"/>
              </a:ext>
            </a:extLst>
          </p:cNvPr>
          <p:cNvSpPr>
            <a:spLocks noGrp="1"/>
          </p:cNvSpPr>
          <p:nvPr>
            <p:ph type="title"/>
          </p:nvPr>
        </p:nvSpPr>
        <p:spPr/>
        <p:txBody>
          <a:bodyPr>
            <a:normAutofit/>
          </a:bodyPr>
          <a:lstStyle/>
          <a:p>
            <a:r>
              <a:rPr lang="en-US"/>
              <a:t>Table of Contents</a:t>
            </a:r>
          </a:p>
        </p:txBody>
      </p:sp>
      <p:sp>
        <p:nvSpPr>
          <p:cNvPr id="3" name="Content Placeholder 2">
            <a:extLst>
              <a:ext uri="{FF2B5EF4-FFF2-40B4-BE49-F238E27FC236}">
                <a16:creationId xmlns:a16="http://schemas.microsoft.com/office/drawing/2014/main" id="{79DC3C78-4448-4D1D-97E7-E642B12828B1}"/>
              </a:ext>
            </a:extLst>
          </p:cNvPr>
          <p:cNvSpPr>
            <a:spLocks noGrp="1"/>
          </p:cNvSpPr>
          <p:nvPr>
            <p:ph idx="1"/>
          </p:nvPr>
        </p:nvSpPr>
        <p:spPr>
          <a:xfrm>
            <a:off x="838200" y="1019500"/>
            <a:ext cx="10515600" cy="5426077"/>
          </a:xfrm>
        </p:spPr>
        <p:txBody>
          <a:bodyPr vert="horz" lIns="91440" tIns="45720" rIns="91440" bIns="45720" numCol="2" rtlCol="0" anchor="t">
            <a:noAutofit/>
          </a:bodyPr>
          <a:lstStyle/>
          <a:p>
            <a:pPr>
              <a:lnSpc>
                <a:spcPct val="140000"/>
              </a:lnSpc>
            </a:pPr>
            <a:r>
              <a:rPr lang="en-US" sz="1400" dirty="0"/>
              <a:t>Executive Summary</a:t>
            </a:r>
          </a:p>
          <a:p>
            <a:pPr>
              <a:lnSpc>
                <a:spcPct val="140000"/>
              </a:lnSpc>
            </a:pPr>
            <a:r>
              <a:rPr lang="en-US" sz="1400" dirty="0"/>
              <a:t>Introduction</a:t>
            </a:r>
          </a:p>
          <a:p>
            <a:pPr>
              <a:lnSpc>
                <a:spcPct val="140000"/>
              </a:lnSpc>
            </a:pPr>
            <a:r>
              <a:rPr lang="en-US" sz="1400" dirty="0"/>
              <a:t>Business Objectives</a:t>
            </a:r>
          </a:p>
          <a:p>
            <a:pPr marL="0" indent="0">
              <a:lnSpc>
                <a:spcPct val="140000"/>
              </a:lnSpc>
              <a:buNone/>
            </a:pPr>
            <a:r>
              <a:rPr lang="en-US" sz="1600" b="1" dirty="0"/>
              <a:t>Methodology</a:t>
            </a:r>
          </a:p>
          <a:p>
            <a:pPr>
              <a:lnSpc>
                <a:spcPct val="140000"/>
              </a:lnSpc>
            </a:pPr>
            <a:r>
              <a:rPr lang="en-US" sz="1400" dirty="0"/>
              <a:t>Requirements Gathering (BRD and RTM)</a:t>
            </a:r>
          </a:p>
          <a:p>
            <a:pPr>
              <a:lnSpc>
                <a:spcPct val="140000"/>
              </a:lnSpc>
            </a:pPr>
            <a:r>
              <a:rPr lang="en-US" sz="1400" dirty="0"/>
              <a:t>Stakeholder Analysis and Engagement Plan</a:t>
            </a:r>
          </a:p>
          <a:p>
            <a:pPr>
              <a:lnSpc>
                <a:spcPct val="140000"/>
              </a:lnSpc>
            </a:pPr>
            <a:r>
              <a:rPr lang="en-US" sz="1400" dirty="0"/>
              <a:t>Scope Management Plan</a:t>
            </a:r>
          </a:p>
          <a:p>
            <a:pPr>
              <a:lnSpc>
                <a:spcPct val="140000"/>
              </a:lnSpc>
            </a:pPr>
            <a:r>
              <a:rPr lang="en-US" sz="1400" dirty="0"/>
              <a:t>Data Analysis</a:t>
            </a:r>
          </a:p>
          <a:p>
            <a:pPr>
              <a:lnSpc>
                <a:spcPct val="140000"/>
              </a:lnSpc>
            </a:pPr>
            <a:r>
              <a:rPr lang="en-US" sz="1400" dirty="0"/>
              <a:t>Data Visualization</a:t>
            </a:r>
          </a:p>
          <a:p>
            <a:pPr>
              <a:lnSpc>
                <a:spcPct val="140000"/>
              </a:lnSpc>
            </a:pPr>
            <a:r>
              <a:rPr lang="en-US" sz="1400" dirty="0"/>
              <a:t>Process Mapping</a:t>
            </a:r>
          </a:p>
          <a:p>
            <a:pPr>
              <a:lnSpc>
                <a:spcPct val="140000"/>
              </a:lnSpc>
            </a:pPr>
            <a:r>
              <a:rPr lang="en-US" sz="1400" dirty="0"/>
              <a:t>Risk Assessment Plan</a:t>
            </a:r>
          </a:p>
          <a:p>
            <a:pPr>
              <a:lnSpc>
                <a:spcPct val="140000"/>
              </a:lnSpc>
            </a:pPr>
            <a:r>
              <a:rPr lang="en-US" sz="1400" dirty="0"/>
              <a:t>Risk Mitigation Plan</a:t>
            </a:r>
          </a:p>
          <a:p>
            <a:pPr marL="0" indent="0">
              <a:lnSpc>
                <a:spcPct val="140000"/>
              </a:lnSpc>
              <a:buNone/>
            </a:pPr>
            <a:r>
              <a:rPr lang="en-US" sz="1600" b="1" dirty="0"/>
              <a:t>Findings and Recommendations</a:t>
            </a:r>
          </a:p>
          <a:p>
            <a:pPr>
              <a:lnSpc>
                <a:spcPct val="140000"/>
              </a:lnSpc>
            </a:pPr>
            <a:r>
              <a:rPr lang="en-US" sz="1400" dirty="0"/>
              <a:t>Key Findings</a:t>
            </a:r>
          </a:p>
          <a:p>
            <a:pPr>
              <a:lnSpc>
                <a:spcPct val="140000"/>
              </a:lnSpc>
            </a:pPr>
            <a:r>
              <a:rPr lang="en-US" sz="1400" dirty="0"/>
              <a:t>Key Recommendations</a:t>
            </a:r>
          </a:p>
          <a:p>
            <a:pPr>
              <a:lnSpc>
                <a:spcPct val="140000"/>
              </a:lnSpc>
            </a:pPr>
            <a:r>
              <a:rPr lang="en-US" sz="1400" dirty="0"/>
              <a:t>Conclusion</a:t>
            </a:r>
          </a:p>
          <a:p>
            <a:pPr marL="0" indent="0">
              <a:lnSpc>
                <a:spcPct val="140000"/>
              </a:lnSpc>
              <a:buNone/>
            </a:pPr>
            <a:r>
              <a:rPr lang="en-US" sz="1600" b="1" dirty="0"/>
              <a:t>Appendix</a:t>
            </a:r>
          </a:p>
        </p:txBody>
      </p:sp>
    </p:spTree>
    <p:extLst>
      <p:ext uri="{BB962C8B-B14F-4D97-AF65-F5344CB8AC3E}">
        <p14:creationId xmlns:p14="http://schemas.microsoft.com/office/powerpoint/2010/main" val="473396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D90C7-116B-7C9A-53AB-4DD045CFED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1F420C-AD79-FEAE-F2F2-7C38C0FA9281}"/>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Data Analysis</a:t>
            </a:r>
            <a:endParaRPr lang="en-US" sz="2600"/>
          </a:p>
        </p:txBody>
      </p:sp>
      <p:sp>
        <p:nvSpPr>
          <p:cNvPr id="3" name="Content Placeholder 2">
            <a:extLst>
              <a:ext uri="{FF2B5EF4-FFF2-40B4-BE49-F238E27FC236}">
                <a16:creationId xmlns:a16="http://schemas.microsoft.com/office/drawing/2014/main" id="{3551278A-C640-13A4-CCA5-1BCDA5BB3EDF}"/>
              </a:ext>
            </a:extLst>
          </p:cNvPr>
          <p:cNvSpPr>
            <a:spLocks noGrp="1"/>
          </p:cNvSpPr>
          <p:nvPr>
            <p:ph idx="1"/>
          </p:nvPr>
        </p:nvSpPr>
        <p:spPr>
          <a:xfrm>
            <a:off x="869732" y="1203430"/>
            <a:ext cx="10515600" cy="4831639"/>
          </a:xfrm>
        </p:spPr>
        <p:txBody>
          <a:bodyPr>
            <a:normAutofit/>
          </a:bodyPr>
          <a:lstStyle/>
          <a:p>
            <a:pPr marL="0" indent="0">
              <a:buNone/>
            </a:pPr>
            <a:r>
              <a:rPr lang="en-US" sz="2000" b="1" dirty="0"/>
              <a:t>Trends analyzed from the Pivot Table:</a:t>
            </a:r>
          </a:p>
          <a:p>
            <a:pPr marL="0" indent="0">
              <a:buNone/>
            </a:pPr>
            <a:endParaRPr lang="en-US" sz="2000" dirty="0"/>
          </a:p>
          <a:p>
            <a:pPr marL="0" indent="0">
              <a:buNone/>
            </a:pP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280" y="1682885"/>
            <a:ext cx="10641440" cy="4445542"/>
          </a:xfrm>
          <a:prstGeom prst="rect">
            <a:avLst/>
          </a:prstGeom>
        </p:spPr>
      </p:pic>
    </p:spTree>
    <p:extLst>
      <p:ext uri="{BB962C8B-B14F-4D97-AF65-F5344CB8AC3E}">
        <p14:creationId xmlns:p14="http://schemas.microsoft.com/office/powerpoint/2010/main" val="4043051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F401B-838D-F15D-3062-D1F41ED2C6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39AD6F-BA15-276B-E9E6-8E69AFE122D0}"/>
              </a:ext>
            </a:extLst>
          </p:cNvPr>
          <p:cNvSpPr>
            <a:spLocks noGrp="1"/>
          </p:cNvSpPr>
          <p:nvPr>
            <p:ph type="title"/>
          </p:nvPr>
        </p:nvSpPr>
        <p:spPr>
          <a:xfrm>
            <a:off x="743604" y="338082"/>
            <a:ext cx="10515600" cy="685909"/>
          </a:xfrm>
        </p:spPr>
        <p:txBody>
          <a:bodyPr>
            <a:normAutofit/>
          </a:bodyPr>
          <a:lstStyle/>
          <a:p>
            <a:r>
              <a:rPr lang="en-IN" sz="2600" kern="0" dirty="0">
                <a:effectLst/>
                <a:latin typeface="Arial" panose="020B0604020202020204" pitchFamily="34" charset="0"/>
                <a:ea typeface="Times New Roman" panose="02020603050405020304" pitchFamily="18" charset="0"/>
              </a:rPr>
              <a:t>Data Analysis</a:t>
            </a:r>
            <a:endParaRPr lang="en-US" sz="2600" dirty="0"/>
          </a:p>
        </p:txBody>
      </p:sp>
      <p:sp>
        <p:nvSpPr>
          <p:cNvPr id="3" name="Content Placeholder 2">
            <a:extLst>
              <a:ext uri="{FF2B5EF4-FFF2-40B4-BE49-F238E27FC236}">
                <a16:creationId xmlns:a16="http://schemas.microsoft.com/office/drawing/2014/main" id="{4D3C842F-B812-9929-46F9-BA9A89A3E780}"/>
              </a:ext>
            </a:extLst>
          </p:cNvPr>
          <p:cNvSpPr>
            <a:spLocks noGrp="1"/>
          </p:cNvSpPr>
          <p:nvPr>
            <p:ph idx="1"/>
          </p:nvPr>
        </p:nvSpPr>
        <p:spPr>
          <a:xfrm>
            <a:off x="853966" y="1203431"/>
            <a:ext cx="10515600" cy="4831639"/>
          </a:xfrm>
        </p:spPr>
        <p:txBody>
          <a:bodyPr>
            <a:normAutofit/>
          </a:bodyPr>
          <a:lstStyle/>
          <a:p>
            <a:pPr marL="0" indent="0">
              <a:buNone/>
            </a:pPr>
            <a:r>
              <a:rPr lang="en-US" sz="2000" b="1" dirty="0"/>
              <a:t>Key insights</a:t>
            </a:r>
            <a:r>
              <a:rPr lang="en-US" sz="2000" b="1" dirty="0" smtClean="0"/>
              <a:t>:</a:t>
            </a:r>
          </a:p>
          <a:p>
            <a:pPr marL="0" indent="0">
              <a:buNone/>
            </a:pPr>
            <a:r>
              <a:rPr lang="en-US" sz="2000" b="1" dirty="0"/>
              <a:t>Busiest Times of Day</a:t>
            </a:r>
          </a:p>
          <a:p>
            <a:pPr marL="0" indent="0">
              <a:buNone/>
            </a:pPr>
            <a:r>
              <a:rPr lang="en-US" sz="2000" b="1" dirty="0" smtClean="0"/>
              <a:t>• Morning </a:t>
            </a:r>
            <a:r>
              <a:rPr lang="en-US" sz="2000" b="1" dirty="0"/>
              <a:t>Surge:</a:t>
            </a:r>
          </a:p>
          <a:p>
            <a:pPr marL="0" indent="0">
              <a:buNone/>
            </a:pPr>
            <a:r>
              <a:rPr lang="en-US" sz="2000" dirty="0"/>
              <a:t>The data often shows that appointment counts peak during early to mid-morning—roughly between 9:00 AM and 11:00 AM. This period is popular because many people prefer to kick off their day by getting appointments out of the way, whether it's for business meetings, healthcare visits, or other services. A morning surge helps set a proactive tone for the rest of the day</a:t>
            </a:r>
            <a:r>
              <a:rPr lang="en-US" sz="2000" dirty="0" smtClean="0"/>
              <a:t>.</a:t>
            </a:r>
          </a:p>
          <a:p>
            <a:pPr marL="0" indent="0">
              <a:buNone/>
            </a:pPr>
            <a:r>
              <a:rPr lang="en-US" sz="2000" b="1" dirty="0" smtClean="0"/>
              <a:t>• Afternoon </a:t>
            </a:r>
            <a:r>
              <a:rPr lang="en-US" sz="2000" b="1" dirty="0"/>
              <a:t>Peak:</a:t>
            </a:r>
          </a:p>
          <a:p>
            <a:pPr marL="0" indent="0">
              <a:buNone/>
            </a:pPr>
            <a:r>
              <a:rPr lang="en-US" sz="2000" dirty="0"/>
              <a:t>Another noticeable spike sometimes occurs early in the afternoon (around 1:00 PM to 3:00 PM). This can reflect the preference of those who need a later appointment due to morning commitments, or it might serve as a secondary rush when clients resolve to address any pending issues after lunch.</a:t>
            </a:r>
          </a:p>
          <a:p>
            <a:pPr marL="0" indent="0">
              <a:buNone/>
            </a:pPr>
            <a:endParaRPr lang="en-US" sz="2000" b="1" dirty="0"/>
          </a:p>
          <a:p>
            <a:pPr marL="0" indent="0">
              <a:buNone/>
            </a:pPr>
            <a:endParaRPr lang="en-US" sz="2000" b="1" dirty="0" smtClean="0"/>
          </a:p>
          <a:p>
            <a:pPr marL="0" indent="0">
              <a:buNone/>
            </a:pPr>
            <a:endParaRPr lang="en-US" sz="2000" dirty="0"/>
          </a:p>
        </p:txBody>
      </p:sp>
    </p:spTree>
    <p:extLst>
      <p:ext uri="{BB962C8B-B14F-4D97-AF65-F5344CB8AC3E}">
        <p14:creationId xmlns:p14="http://schemas.microsoft.com/office/powerpoint/2010/main" val="4131093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666D3-E157-0E9C-E4CA-EF8DF05416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156BB9-9A22-4305-AD27-A23B0DE535AA}"/>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Data Visualization</a:t>
            </a:r>
            <a:endParaRPr lang="en-US" sz="2600"/>
          </a:p>
        </p:txBody>
      </p:sp>
      <p:sp>
        <p:nvSpPr>
          <p:cNvPr id="3" name="Content Placeholder 2">
            <a:extLst>
              <a:ext uri="{FF2B5EF4-FFF2-40B4-BE49-F238E27FC236}">
                <a16:creationId xmlns:a16="http://schemas.microsoft.com/office/drawing/2014/main" id="{A7A655C8-FE40-F6A0-E9F6-72AB54865664}"/>
              </a:ext>
            </a:extLst>
          </p:cNvPr>
          <p:cNvSpPr>
            <a:spLocks noGrp="1"/>
          </p:cNvSpPr>
          <p:nvPr>
            <p:ph idx="1"/>
          </p:nvPr>
        </p:nvSpPr>
        <p:spPr>
          <a:xfrm>
            <a:off x="885498" y="1203433"/>
            <a:ext cx="10515600" cy="4831639"/>
          </a:xfrm>
        </p:spPr>
        <p:txBody>
          <a:bodyPr>
            <a:normAutofit/>
          </a:bodyPr>
          <a:lstStyle/>
          <a:p>
            <a:pPr marL="0" indent="0">
              <a:buNone/>
            </a:pPr>
            <a:r>
              <a:rPr lang="en-US" sz="2000" b="1" dirty="0">
                <a:cs typeface="+mn-cs"/>
              </a:rPr>
              <a:t>Average patient wait time using a horizontal bar chart:</a:t>
            </a:r>
          </a:p>
          <a:p>
            <a:pPr marL="0" indent="0">
              <a:buNone/>
            </a:pP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367" y="1737383"/>
            <a:ext cx="5084074" cy="4297689"/>
          </a:xfrm>
          <a:prstGeom prst="rect">
            <a:avLst/>
          </a:prstGeom>
        </p:spPr>
      </p:pic>
    </p:spTree>
    <p:extLst>
      <p:ext uri="{BB962C8B-B14F-4D97-AF65-F5344CB8AC3E}">
        <p14:creationId xmlns:p14="http://schemas.microsoft.com/office/powerpoint/2010/main" val="1270955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68844-19EC-5E5A-1E22-2E32AFEA70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FB7F66-1974-A03E-BB79-A8346B325D76}"/>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Data Visualization</a:t>
            </a:r>
            <a:endParaRPr lang="en-US" sz="2600"/>
          </a:p>
        </p:txBody>
      </p:sp>
      <p:sp>
        <p:nvSpPr>
          <p:cNvPr id="3" name="Content Placeholder 2">
            <a:extLst>
              <a:ext uri="{FF2B5EF4-FFF2-40B4-BE49-F238E27FC236}">
                <a16:creationId xmlns:a16="http://schemas.microsoft.com/office/drawing/2014/main" id="{E1978684-1AD1-5504-766D-4807338651B4}"/>
              </a:ext>
            </a:extLst>
          </p:cNvPr>
          <p:cNvSpPr>
            <a:spLocks noGrp="1"/>
          </p:cNvSpPr>
          <p:nvPr>
            <p:ph idx="1"/>
          </p:nvPr>
        </p:nvSpPr>
        <p:spPr>
          <a:xfrm>
            <a:off x="838200" y="1203434"/>
            <a:ext cx="10515600" cy="4831639"/>
          </a:xfrm>
        </p:spPr>
        <p:txBody>
          <a:bodyPr>
            <a:normAutofit/>
          </a:bodyPr>
          <a:lstStyle/>
          <a:p>
            <a:pPr marL="0" indent="0">
              <a:buNone/>
            </a:pPr>
            <a:r>
              <a:rPr lang="en-US" sz="2000" b="1" dirty="0">
                <a:cs typeface="+mn-cs"/>
              </a:rPr>
              <a:t>Bar chart highlighting overused and underutilized resources: </a:t>
            </a:r>
          </a:p>
          <a:p>
            <a:endParaRPr lang="en-US" sz="2000" b="1" dirty="0">
              <a:cs typeface="+mn-cs"/>
            </a:endParaRPr>
          </a:p>
          <a:p>
            <a:pPr marL="0" indent="0">
              <a:buNone/>
            </a:pPr>
            <a:endParaRPr lang="en-US" sz="20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4519"/>
            <a:ext cx="12192000" cy="4806064"/>
          </a:xfrm>
          <a:prstGeom prst="rect">
            <a:avLst/>
          </a:prstGeom>
        </p:spPr>
      </p:pic>
    </p:spTree>
    <p:extLst>
      <p:ext uri="{BB962C8B-B14F-4D97-AF65-F5344CB8AC3E}">
        <p14:creationId xmlns:p14="http://schemas.microsoft.com/office/powerpoint/2010/main" val="582942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F9EE1-B67E-9FAF-250B-45CB99DB5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F6C0C6-06CE-54C7-1E22-072AF05EC157}"/>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Data Visualization</a:t>
            </a:r>
            <a:endParaRPr lang="en-US" sz="2600"/>
          </a:p>
        </p:txBody>
      </p:sp>
      <p:sp>
        <p:nvSpPr>
          <p:cNvPr id="3" name="Content Placeholder 2">
            <a:extLst>
              <a:ext uri="{FF2B5EF4-FFF2-40B4-BE49-F238E27FC236}">
                <a16:creationId xmlns:a16="http://schemas.microsoft.com/office/drawing/2014/main" id="{BE3C2F04-1879-BB93-AE24-76309208E043}"/>
              </a:ext>
            </a:extLst>
          </p:cNvPr>
          <p:cNvSpPr>
            <a:spLocks noGrp="1"/>
          </p:cNvSpPr>
          <p:nvPr>
            <p:ph idx="1"/>
          </p:nvPr>
        </p:nvSpPr>
        <p:spPr>
          <a:xfrm>
            <a:off x="853966" y="1203433"/>
            <a:ext cx="10515600" cy="4831639"/>
          </a:xfrm>
        </p:spPr>
        <p:txBody>
          <a:bodyPr>
            <a:normAutofit/>
          </a:bodyPr>
          <a:lstStyle/>
          <a:p>
            <a:pPr marL="0" indent="0">
              <a:buNone/>
            </a:pPr>
            <a:r>
              <a:rPr lang="en-US" sz="2000" b="1" dirty="0">
                <a:cs typeface="+mn-cs"/>
              </a:rPr>
              <a:t>Patient feedback visualized using a Pie Chart: </a:t>
            </a:r>
          </a:p>
          <a:p>
            <a:pPr marL="0" indent="0">
              <a:buNone/>
            </a:pPr>
            <a:endParaRPr lang="en-US" sz="20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966" y="1741251"/>
            <a:ext cx="10143115" cy="4367720"/>
          </a:xfrm>
          <a:prstGeom prst="rect">
            <a:avLst/>
          </a:prstGeom>
        </p:spPr>
      </p:pic>
    </p:spTree>
    <p:extLst>
      <p:ext uri="{BB962C8B-B14F-4D97-AF65-F5344CB8AC3E}">
        <p14:creationId xmlns:p14="http://schemas.microsoft.com/office/powerpoint/2010/main" val="1565187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2B0C6-A090-B3B4-751A-A4510348C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241853-84FB-AB83-B43C-92F17C2ABAAE}"/>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Data Visualization</a:t>
            </a:r>
            <a:endParaRPr lang="en-US" sz="2600"/>
          </a:p>
        </p:txBody>
      </p:sp>
      <p:sp>
        <p:nvSpPr>
          <p:cNvPr id="3" name="Content Placeholder 2">
            <a:extLst>
              <a:ext uri="{FF2B5EF4-FFF2-40B4-BE49-F238E27FC236}">
                <a16:creationId xmlns:a16="http://schemas.microsoft.com/office/drawing/2014/main" id="{1F61E0BF-B527-E6CD-151A-954465D77EAC}"/>
              </a:ext>
            </a:extLst>
          </p:cNvPr>
          <p:cNvSpPr>
            <a:spLocks noGrp="1"/>
          </p:cNvSpPr>
          <p:nvPr>
            <p:ph idx="1"/>
          </p:nvPr>
        </p:nvSpPr>
        <p:spPr>
          <a:xfrm>
            <a:off x="853966" y="1187667"/>
            <a:ext cx="10515600" cy="4831639"/>
          </a:xfrm>
        </p:spPr>
        <p:txBody>
          <a:bodyPr>
            <a:normAutofit/>
          </a:bodyPr>
          <a:lstStyle/>
          <a:p>
            <a:pPr marL="0" indent="0">
              <a:buNone/>
            </a:pPr>
            <a:r>
              <a:rPr lang="en-US" sz="2000" b="1" dirty="0">
                <a:cs typeface="+mn-cs"/>
              </a:rPr>
              <a:t>Heat Map showing the efficiency of departments: </a:t>
            </a:r>
          </a:p>
          <a:p>
            <a:pPr marL="0" indent="0">
              <a:buNone/>
            </a:pPr>
            <a:endParaRPr lang="en-US" sz="20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702340"/>
            <a:ext cx="9525000" cy="5060410"/>
          </a:xfrm>
          <a:prstGeom prst="rect">
            <a:avLst/>
          </a:prstGeom>
        </p:spPr>
      </p:pic>
    </p:spTree>
    <p:extLst>
      <p:ext uri="{BB962C8B-B14F-4D97-AF65-F5344CB8AC3E}">
        <p14:creationId xmlns:p14="http://schemas.microsoft.com/office/powerpoint/2010/main" val="1096516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24757-A7B8-FFF0-CB73-F2AFB0B2BC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68D83-4F81-7905-FD52-F2E8A060B768}"/>
              </a:ext>
            </a:extLst>
          </p:cNvPr>
          <p:cNvSpPr>
            <a:spLocks noGrp="1"/>
          </p:cNvSpPr>
          <p:nvPr>
            <p:ph type="title"/>
          </p:nvPr>
        </p:nvSpPr>
        <p:spPr>
          <a:xfrm>
            <a:off x="727839"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Management Plan</a:t>
            </a:r>
            <a:endParaRPr lang="en-US" sz="2600"/>
          </a:p>
        </p:txBody>
      </p:sp>
      <p:sp>
        <p:nvSpPr>
          <p:cNvPr id="3" name="Content Placeholder 2">
            <a:extLst>
              <a:ext uri="{FF2B5EF4-FFF2-40B4-BE49-F238E27FC236}">
                <a16:creationId xmlns:a16="http://schemas.microsoft.com/office/drawing/2014/main" id="{7375DC42-3346-B0A5-4D38-7569C07ED0FD}"/>
              </a:ext>
            </a:extLst>
          </p:cNvPr>
          <p:cNvSpPr>
            <a:spLocks noGrp="1"/>
          </p:cNvSpPr>
          <p:nvPr>
            <p:ph idx="1"/>
          </p:nvPr>
        </p:nvSpPr>
        <p:spPr>
          <a:xfrm>
            <a:off x="853966" y="1203432"/>
            <a:ext cx="10515600" cy="445600"/>
          </a:xfrm>
        </p:spPr>
        <p:txBody>
          <a:bodyPr>
            <a:normAutofit/>
          </a:bodyPr>
          <a:lstStyle/>
          <a:p>
            <a:pPr marL="0" indent="0">
              <a:buNone/>
            </a:pPr>
            <a:r>
              <a:rPr lang="en-US" sz="2000" b="1" dirty="0">
                <a:latin typeface="Arial" panose="020B0604020202020204" pitchFamily="34" charset="0"/>
                <a:cs typeface="Arial" panose="020B0604020202020204" pitchFamily="34" charset="0"/>
              </a:rPr>
              <a:t>Risks identified in the risk register:</a:t>
            </a:r>
          </a:p>
          <a:p>
            <a:pPr marL="0" indent="0">
              <a:buNone/>
            </a:pPr>
            <a:endParaRPr lang="en-US" sz="2000" b="1" dirty="0"/>
          </a:p>
        </p:txBody>
      </p:sp>
      <p:graphicFrame>
        <p:nvGraphicFramePr>
          <p:cNvPr id="5" name="Table 4">
            <a:extLst>
              <a:ext uri="{FF2B5EF4-FFF2-40B4-BE49-F238E27FC236}">
                <a16:creationId xmlns:a16="http://schemas.microsoft.com/office/drawing/2014/main" id="{4BC0807B-22C6-3533-DE02-CFD7F038FF9E}"/>
              </a:ext>
            </a:extLst>
          </p:cNvPr>
          <p:cNvGraphicFramePr>
            <a:graphicFrameLocks noGrp="1"/>
          </p:cNvGraphicFramePr>
          <p:nvPr>
            <p:extLst>
              <p:ext uri="{D42A27DB-BD31-4B8C-83A1-F6EECF244321}">
                <p14:modId xmlns:p14="http://schemas.microsoft.com/office/powerpoint/2010/main" val="2988926456"/>
              </p:ext>
            </p:extLst>
          </p:nvPr>
        </p:nvGraphicFramePr>
        <p:xfrm>
          <a:off x="313558" y="1649032"/>
          <a:ext cx="11557875" cy="5120640"/>
        </p:xfrm>
        <a:graphic>
          <a:graphicData uri="http://schemas.openxmlformats.org/drawingml/2006/table">
            <a:tbl>
              <a:tblPr firstRow="1" bandRow="1">
                <a:tableStyleId>{5C22544A-7EE6-4342-B048-85BDC9FD1C3A}</a:tableStyleId>
              </a:tblPr>
              <a:tblGrid>
                <a:gridCol w="632373">
                  <a:extLst>
                    <a:ext uri="{9D8B030D-6E8A-4147-A177-3AD203B41FA5}">
                      <a16:colId xmlns:a16="http://schemas.microsoft.com/office/drawing/2014/main" val="1201629085"/>
                    </a:ext>
                  </a:extLst>
                </a:gridCol>
                <a:gridCol w="3200400">
                  <a:extLst>
                    <a:ext uri="{9D8B030D-6E8A-4147-A177-3AD203B41FA5}">
                      <a16:colId xmlns:a16="http://schemas.microsoft.com/office/drawing/2014/main" val="1977873177"/>
                    </a:ext>
                  </a:extLst>
                </a:gridCol>
                <a:gridCol w="1040524">
                  <a:extLst>
                    <a:ext uri="{9D8B030D-6E8A-4147-A177-3AD203B41FA5}">
                      <a16:colId xmlns:a16="http://schemas.microsoft.com/office/drawing/2014/main" val="188955537"/>
                    </a:ext>
                  </a:extLst>
                </a:gridCol>
                <a:gridCol w="1182414">
                  <a:extLst>
                    <a:ext uri="{9D8B030D-6E8A-4147-A177-3AD203B41FA5}">
                      <a16:colId xmlns:a16="http://schemas.microsoft.com/office/drawing/2014/main" val="21824744"/>
                    </a:ext>
                  </a:extLst>
                </a:gridCol>
                <a:gridCol w="914400">
                  <a:extLst>
                    <a:ext uri="{9D8B030D-6E8A-4147-A177-3AD203B41FA5}">
                      <a16:colId xmlns:a16="http://schemas.microsoft.com/office/drawing/2014/main" val="987933653"/>
                    </a:ext>
                  </a:extLst>
                </a:gridCol>
                <a:gridCol w="1103586">
                  <a:extLst>
                    <a:ext uri="{9D8B030D-6E8A-4147-A177-3AD203B41FA5}">
                      <a16:colId xmlns:a16="http://schemas.microsoft.com/office/drawing/2014/main" val="2623534799"/>
                    </a:ext>
                  </a:extLst>
                </a:gridCol>
                <a:gridCol w="3484178">
                  <a:extLst>
                    <a:ext uri="{9D8B030D-6E8A-4147-A177-3AD203B41FA5}">
                      <a16:colId xmlns:a16="http://schemas.microsoft.com/office/drawing/2014/main" val="929166039"/>
                    </a:ext>
                  </a:extLst>
                </a:gridCol>
              </a:tblGrid>
              <a:tr h="705251">
                <a:tc>
                  <a:txBody>
                    <a:bodyPr/>
                    <a:lstStyle/>
                    <a:p>
                      <a:pPr algn="ctr"/>
                      <a:r>
                        <a:rPr lang="en-US" sz="1600" dirty="0"/>
                        <a:t>Risk ID</a:t>
                      </a:r>
                    </a:p>
                  </a:txBody>
                  <a:tcPr anchor="ctr"/>
                </a:tc>
                <a:tc>
                  <a:txBody>
                    <a:bodyPr/>
                    <a:lstStyle/>
                    <a:p>
                      <a:pPr algn="ctr"/>
                      <a:r>
                        <a:rPr lang="en-US" sz="1600" dirty="0"/>
                        <a:t>Risk Description</a:t>
                      </a:r>
                    </a:p>
                  </a:txBody>
                  <a:tcPr anchor="ctr"/>
                </a:tc>
                <a:tc>
                  <a:txBody>
                    <a:bodyPr/>
                    <a:lstStyle/>
                    <a:p>
                      <a:pPr algn="ctr"/>
                      <a:r>
                        <a:rPr lang="en-US" sz="1600" dirty="0"/>
                        <a:t>Category</a:t>
                      </a:r>
                    </a:p>
                  </a:txBody>
                  <a:tcPr anchor="ctr"/>
                </a:tc>
                <a:tc>
                  <a:txBody>
                    <a:bodyPr/>
                    <a:lstStyle/>
                    <a:p>
                      <a:pPr algn="ctr"/>
                      <a:r>
                        <a:rPr lang="en-US" sz="1600" dirty="0"/>
                        <a:t>Likelihood</a:t>
                      </a:r>
                    </a:p>
                  </a:txBody>
                  <a:tcPr anchor="ctr"/>
                </a:tc>
                <a:tc>
                  <a:txBody>
                    <a:bodyPr/>
                    <a:lstStyle/>
                    <a:p>
                      <a:pPr algn="ctr"/>
                      <a:r>
                        <a:rPr lang="en-US" sz="1600" dirty="0"/>
                        <a:t>Impact</a:t>
                      </a:r>
                    </a:p>
                  </a:txBody>
                  <a:tcPr anchor="ctr"/>
                </a:tc>
                <a:tc>
                  <a:txBody>
                    <a:bodyPr/>
                    <a:lstStyle/>
                    <a:p>
                      <a:pPr algn="ctr"/>
                      <a:r>
                        <a:rPr lang="en-US" sz="1600" dirty="0"/>
                        <a:t>Severity</a:t>
                      </a:r>
                    </a:p>
                  </a:txBody>
                  <a:tcPr anchor="ctr"/>
                </a:tc>
                <a:tc>
                  <a:txBody>
                    <a:bodyPr/>
                    <a:lstStyle/>
                    <a:p>
                      <a:pPr algn="ctr"/>
                      <a:r>
                        <a:rPr lang="en-US" sz="1600" dirty="0"/>
                        <a:t>Mitigation Strategy</a:t>
                      </a:r>
                    </a:p>
                  </a:txBody>
                  <a:tcPr anchor="ctr"/>
                </a:tc>
                <a:extLst>
                  <a:ext uri="{0D108BD9-81ED-4DB2-BD59-A6C34878D82A}">
                    <a16:rowId xmlns:a16="http://schemas.microsoft.com/office/drawing/2014/main" val="1309428800"/>
                  </a:ext>
                </a:extLst>
              </a:tr>
              <a:tr h="705251">
                <a:tc>
                  <a:txBody>
                    <a:bodyPr/>
                    <a:lstStyle/>
                    <a:p>
                      <a:r>
                        <a:rPr lang="en-US" sz="1400" dirty="0" smtClean="0"/>
                        <a:t>HF-R001</a:t>
                      </a:r>
                      <a:endParaRPr lang="en-US" sz="1400" dirty="0"/>
                    </a:p>
                  </a:txBody>
                  <a:tcPr/>
                </a:tc>
                <a:tc>
                  <a:txBody>
                    <a:bodyPr/>
                    <a:lstStyle/>
                    <a:p>
                      <a:r>
                        <a:rPr lang="en-US" sz="1400" dirty="0" smtClean="0"/>
                        <a:t>Sensitive patient data could be compromised during process changes</a:t>
                      </a:r>
                      <a:endParaRPr lang="en-US" sz="1400" dirty="0"/>
                    </a:p>
                  </a:txBody>
                  <a:tcPr/>
                </a:tc>
                <a:tc>
                  <a:txBody>
                    <a:bodyPr/>
                    <a:lstStyle/>
                    <a:p>
                      <a:r>
                        <a:rPr lang="en-US" sz="1400" dirty="0" smtClean="0"/>
                        <a:t>Technical</a:t>
                      </a:r>
                      <a:endParaRPr lang="en-US" sz="1400" dirty="0"/>
                    </a:p>
                  </a:txBody>
                  <a:tcPr/>
                </a:tc>
                <a:tc>
                  <a:txBody>
                    <a:bodyPr/>
                    <a:lstStyle/>
                    <a:p>
                      <a:r>
                        <a:rPr lang="en-US" sz="1400" dirty="0" smtClean="0"/>
                        <a:t>Medium</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High</a:t>
                      </a:r>
                      <a:endParaRPr lang="en-US" sz="1400" dirty="0"/>
                    </a:p>
                  </a:txBody>
                  <a:tcPr/>
                </a:tc>
                <a:tc>
                  <a:txBody>
                    <a:bodyPr/>
                    <a:lstStyle/>
                    <a:p>
                      <a:r>
                        <a:rPr lang="en-US" sz="1400" dirty="0" smtClean="0"/>
                        <a:t>To be determined</a:t>
                      </a:r>
                      <a:endParaRPr lang="en-US" sz="1400" dirty="0"/>
                    </a:p>
                  </a:txBody>
                  <a:tcPr/>
                </a:tc>
                <a:extLst>
                  <a:ext uri="{0D108BD9-81ED-4DB2-BD59-A6C34878D82A}">
                    <a16:rowId xmlns:a16="http://schemas.microsoft.com/office/drawing/2014/main" val="2630983579"/>
                  </a:ext>
                </a:extLst>
              </a:tr>
              <a:tr h="705251">
                <a:tc>
                  <a:txBody>
                    <a:bodyPr/>
                    <a:lstStyle/>
                    <a:p>
                      <a:r>
                        <a:rPr lang="en-US" sz="1400" dirty="0" smtClean="0"/>
                        <a:t>HF-R002</a:t>
                      </a:r>
                      <a:endParaRPr lang="en-US" sz="1400" dirty="0"/>
                    </a:p>
                  </a:txBody>
                  <a:tcPr/>
                </a:tc>
                <a:tc>
                  <a:txBody>
                    <a:bodyPr/>
                    <a:lstStyle/>
                    <a:p>
                      <a:r>
                        <a:rPr lang="en-US" sz="1400" dirty="0" smtClean="0"/>
                        <a:t>Staff may resist adopting new workflows due to insufficient training</a:t>
                      </a:r>
                      <a:endParaRPr lang="en-US" sz="1400" dirty="0"/>
                    </a:p>
                  </a:txBody>
                  <a:tcPr/>
                </a:tc>
                <a:tc>
                  <a:txBody>
                    <a:bodyPr/>
                    <a:lstStyle/>
                    <a:p>
                      <a:r>
                        <a:rPr lang="en-US" sz="1400" dirty="0" smtClean="0"/>
                        <a:t>Operational</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To be determined</a:t>
                      </a:r>
                    </a:p>
                    <a:p>
                      <a:endParaRPr lang="en-US" sz="1400" dirty="0"/>
                    </a:p>
                  </a:txBody>
                  <a:tcPr/>
                </a:tc>
                <a:extLst>
                  <a:ext uri="{0D108BD9-81ED-4DB2-BD59-A6C34878D82A}">
                    <a16:rowId xmlns:a16="http://schemas.microsoft.com/office/drawing/2014/main" val="225908096"/>
                  </a:ext>
                </a:extLst>
              </a:tr>
              <a:tr h="705251">
                <a:tc>
                  <a:txBody>
                    <a:bodyPr/>
                    <a:lstStyle/>
                    <a:p>
                      <a:r>
                        <a:rPr lang="en-US" sz="1400" dirty="0" smtClean="0"/>
                        <a:t>HF-R003</a:t>
                      </a:r>
                      <a:endParaRPr lang="en-US" sz="1400" dirty="0"/>
                    </a:p>
                  </a:txBody>
                  <a:tcPr/>
                </a:tc>
                <a:tc>
                  <a:txBody>
                    <a:bodyPr/>
                    <a:lstStyle/>
                    <a:p>
                      <a:r>
                        <a:rPr lang="en-US" sz="1400" dirty="0" smtClean="0"/>
                        <a:t>Inefficient appointment scheduling leading to a high rate of no-shows (17.78%) and cancellations (15.56%)</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Operational</a:t>
                      </a:r>
                    </a:p>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To be determined</a:t>
                      </a:r>
                    </a:p>
                    <a:p>
                      <a:endParaRPr lang="en-US" sz="1400" dirty="0"/>
                    </a:p>
                  </a:txBody>
                  <a:tcPr/>
                </a:tc>
                <a:extLst>
                  <a:ext uri="{0D108BD9-81ED-4DB2-BD59-A6C34878D82A}">
                    <a16:rowId xmlns:a16="http://schemas.microsoft.com/office/drawing/2014/main" val="1066215161"/>
                  </a:ext>
                </a:extLst>
              </a:tr>
              <a:tr h="705251">
                <a:tc>
                  <a:txBody>
                    <a:bodyPr/>
                    <a:lstStyle/>
                    <a:p>
                      <a:r>
                        <a:rPr lang="en-US" sz="1400" dirty="0" smtClean="0"/>
                        <a:t>HF-R004</a:t>
                      </a:r>
                      <a:endParaRPr lang="en-US" sz="1400" dirty="0"/>
                    </a:p>
                  </a:txBody>
                  <a:tcPr/>
                </a:tc>
                <a:tc>
                  <a:txBody>
                    <a:bodyPr/>
                    <a:lstStyle/>
                    <a:p>
                      <a:r>
                        <a:rPr lang="en-US" sz="1400" dirty="0" smtClean="0"/>
                        <a:t>Long patient wait times (average 40.25 minutes) and negative feedback rate (25%) indicating potential dissatisfaction</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Operational</a:t>
                      </a:r>
                    </a:p>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To be determined</a:t>
                      </a:r>
                    </a:p>
                    <a:p>
                      <a:endParaRPr lang="en-US" sz="1400" dirty="0"/>
                    </a:p>
                  </a:txBody>
                  <a:tcPr/>
                </a:tc>
                <a:extLst>
                  <a:ext uri="{0D108BD9-81ED-4DB2-BD59-A6C34878D82A}">
                    <a16:rowId xmlns:a16="http://schemas.microsoft.com/office/drawing/2014/main" val="4235624384"/>
                  </a:ext>
                </a:extLst>
              </a:tr>
              <a:tr h="705251">
                <a:tc>
                  <a:txBody>
                    <a:bodyPr/>
                    <a:lstStyle/>
                    <a:p>
                      <a:r>
                        <a:rPr lang="en-US" sz="1400" dirty="0" smtClean="0"/>
                        <a:t>HF-R005</a:t>
                      </a:r>
                      <a:endParaRPr lang="en-US" sz="1400" dirty="0"/>
                    </a:p>
                  </a:txBody>
                  <a:tcPr/>
                </a:tc>
                <a:tc>
                  <a:txBody>
                    <a:bodyPr/>
                    <a:lstStyle/>
                    <a:p>
                      <a:r>
                        <a:rPr lang="en-US" sz="1400" dirty="0" smtClean="0"/>
                        <a:t>Staff may not receive adequate training on new workflows or technologies</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Operational</a:t>
                      </a:r>
                    </a:p>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To be determined</a:t>
                      </a:r>
                    </a:p>
                    <a:p>
                      <a:endParaRPr lang="en-US" sz="1400" dirty="0"/>
                    </a:p>
                  </a:txBody>
                  <a:tcPr/>
                </a:tc>
                <a:extLst>
                  <a:ext uri="{0D108BD9-81ED-4DB2-BD59-A6C34878D82A}">
                    <a16:rowId xmlns:a16="http://schemas.microsoft.com/office/drawing/2014/main" val="1465810178"/>
                  </a:ext>
                </a:extLst>
              </a:tr>
            </a:tbl>
          </a:graphicData>
        </a:graphic>
      </p:graphicFrame>
    </p:spTree>
    <p:extLst>
      <p:ext uri="{BB962C8B-B14F-4D97-AF65-F5344CB8AC3E}">
        <p14:creationId xmlns:p14="http://schemas.microsoft.com/office/powerpoint/2010/main" val="1116168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9195B-3671-3E62-AD52-78F36ABBB2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A00BE1-11D4-7357-4C3B-3E2970D6B8ED}"/>
              </a:ext>
            </a:extLst>
          </p:cNvPr>
          <p:cNvSpPr>
            <a:spLocks noGrp="1"/>
          </p:cNvSpPr>
          <p:nvPr>
            <p:ph type="title"/>
          </p:nvPr>
        </p:nvSpPr>
        <p:spPr>
          <a:xfrm>
            <a:off x="727839"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Management Plan</a:t>
            </a:r>
            <a:endParaRPr lang="en-US" sz="2600"/>
          </a:p>
        </p:txBody>
      </p:sp>
      <p:sp>
        <p:nvSpPr>
          <p:cNvPr id="3" name="Content Placeholder 2">
            <a:extLst>
              <a:ext uri="{FF2B5EF4-FFF2-40B4-BE49-F238E27FC236}">
                <a16:creationId xmlns:a16="http://schemas.microsoft.com/office/drawing/2014/main" id="{066EB2C4-8BD9-238F-2CAD-D6FFE9D46FB5}"/>
              </a:ext>
            </a:extLst>
          </p:cNvPr>
          <p:cNvSpPr>
            <a:spLocks noGrp="1"/>
          </p:cNvSpPr>
          <p:nvPr>
            <p:ph idx="1"/>
          </p:nvPr>
        </p:nvSpPr>
        <p:spPr>
          <a:xfrm>
            <a:off x="853966" y="1205349"/>
            <a:ext cx="10515600" cy="436179"/>
          </a:xfrm>
        </p:spPr>
        <p:txBody>
          <a:bodyPr>
            <a:normAutofit/>
          </a:bodyPr>
          <a:lstStyle/>
          <a:p>
            <a:pPr marL="0" indent="0">
              <a:buNone/>
            </a:pPr>
            <a:r>
              <a:rPr lang="en-US" sz="2000" b="1" dirty="0">
                <a:latin typeface="Arial" panose="020B0604020202020204" pitchFamily="34" charset="0"/>
                <a:cs typeface="Arial" panose="020B0604020202020204" pitchFamily="34" charset="0"/>
              </a:rPr>
              <a:t>Risks categorized based on the Risk Assessment Matrix:</a:t>
            </a:r>
          </a:p>
          <a:p>
            <a:endParaRPr lang="en-US" sz="2000" dirty="0">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0976E4E5-026A-3E66-48A9-013F93384B2C}"/>
              </a:ext>
            </a:extLst>
          </p:cNvPr>
          <p:cNvGraphicFramePr>
            <a:graphicFrameLocks noGrp="1"/>
          </p:cNvGraphicFramePr>
          <p:nvPr>
            <p:extLst>
              <p:ext uri="{D42A27DB-BD31-4B8C-83A1-F6EECF244321}">
                <p14:modId xmlns:p14="http://schemas.microsoft.com/office/powerpoint/2010/main" val="2671961090"/>
              </p:ext>
            </p:extLst>
          </p:nvPr>
        </p:nvGraphicFramePr>
        <p:xfrm>
          <a:off x="614854" y="1609996"/>
          <a:ext cx="11020096" cy="4389496"/>
        </p:xfrm>
        <a:graphic>
          <a:graphicData uri="http://schemas.openxmlformats.org/drawingml/2006/table">
            <a:tbl>
              <a:tblPr firstRow="1" bandRow="1">
                <a:tableStyleId>{5C22544A-7EE6-4342-B048-85BDC9FD1C3A}</a:tableStyleId>
              </a:tblPr>
              <a:tblGrid>
                <a:gridCol w="2238705">
                  <a:extLst>
                    <a:ext uri="{9D8B030D-6E8A-4147-A177-3AD203B41FA5}">
                      <a16:colId xmlns:a16="http://schemas.microsoft.com/office/drawing/2014/main" val="2369921056"/>
                    </a:ext>
                  </a:extLst>
                </a:gridCol>
                <a:gridCol w="2711669">
                  <a:extLst>
                    <a:ext uri="{9D8B030D-6E8A-4147-A177-3AD203B41FA5}">
                      <a16:colId xmlns:a16="http://schemas.microsoft.com/office/drawing/2014/main" val="3724931660"/>
                    </a:ext>
                  </a:extLst>
                </a:gridCol>
                <a:gridCol w="3216165">
                  <a:extLst>
                    <a:ext uri="{9D8B030D-6E8A-4147-A177-3AD203B41FA5}">
                      <a16:colId xmlns:a16="http://schemas.microsoft.com/office/drawing/2014/main" val="2270154624"/>
                    </a:ext>
                  </a:extLst>
                </a:gridCol>
                <a:gridCol w="2853557">
                  <a:extLst>
                    <a:ext uri="{9D8B030D-6E8A-4147-A177-3AD203B41FA5}">
                      <a16:colId xmlns:a16="http://schemas.microsoft.com/office/drawing/2014/main" val="1825435141"/>
                    </a:ext>
                  </a:extLst>
                </a:gridCol>
              </a:tblGrid>
              <a:tr h="1092119">
                <a:tc>
                  <a:txBody>
                    <a:bodyPr/>
                    <a:lstStyle/>
                    <a:p>
                      <a:pPr algn="ctr"/>
                      <a:r>
                        <a:rPr lang="en-US" sz="1800" dirty="0"/>
                        <a:t>Likelihood/Impact</a:t>
                      </a:r>
                    </a:p>
                  </a:txBody>
                  <a:tcPr anchor="ctr"/>
                </a:tc>
                <a:tc>
                  <a:txBody>
                    <a:bodyPr/>
                    <a:lstStyle/>
                    <a:p>
                      <a:pPr algn="ctr"/>
                      <a:r>
                        <a:rPr lang="en-US" sz="1800" dirty="0"/>
                        <a:t>Low Impact</a:t>
                      </a:r>
                    </a:p>
                  </a:txBody>
                  <a:tcPr anchor="ctr"/>
                </a:tc>
                <a:tc>
                  <a:txBody>
                    <a:bodyPr/>
                    <a:lstStyle/>
                    <a:p>
                      <a:pPr algn="ctr"/>
                      <a:r>
                        <a:rPr lang="en-US" sz="1800" dirty="0"/>
                        <a:t>Medium Impact</a:t>
                      </a:r>
                    </a:p>
                  </a:txBody>
                  <a:tcPr anchor="ctr"/>
                </a:tc>
                <a:tc>
                  <a:txBody>
                    <a:bodyPr/>
                    <a:lstStyle/>
                    <a:p>
                      <a:pPr algn="ctr"/>
                      <a:r>
                        <a:rPr lang="en-US" sz="1800" dirty="0"/>
                        <a:t>High Impact</a:t>
                      </a:r>
                    </a:p>
                  </a:txBody>
                  <a:tcPr anchor="ctr"/>
                </a:tc>
                <a:extLst>
                  <a:ext uri="{0D108BD9-81ED-4DB2-BD59-A6C34878D82A}">
                    <a16:rowId xmlns:a16="http://schemas.microsoft.com/office/drawing/2014/main" val="996118841"/>
                  </a:ext>
                </a:extLst>
              </a:tr>
              <a:tr h="1113139">
                <a:tc>
                  <a:txBody>
                    <a:bodyPr/>
                    <a:lstStyle/>
                    <a:p>
                      <a:r>
                        <a:rPr lang="en-US" b="1" dirty="0"/>
                        <a:t>High Likelihood</a:t>
                      </a:r>
                    </a:p>
                  </a:txBody>
                  <a:tcPr anchor="ctr"/>
                </a:tc>
                <a:tc>
                  <a:txBody>
                    <a:bodyPr/>
                    <a:lstStyle/>
                    <a:p>
                      <a:pPr algn="ctr"/>
                      <a:r>
                        <a:rPr lang="en-US" sz="4000" dirty="0" smtClean="0"/>
                        <a:t>0</a:t>
                      </a:r>
                      <a:endParaRPr lang="en-US" sz="4000" dirty="0"/>
                    </a:p>
                  </a:txBody>
                  <a:tcPr anchor="ctr"/>
                </a:tc>
                <a:tc>
                  <a:txBody>
                    <a:bodyPr/>
                    <a:lstStyle/>
                    <a:p>
                      <a:pPr algn="ctr"/>
                      <a:r>
                        <a:rPr lang="en-US" sz="4000" dirty="0" smtClean="0"/>
                        <a:t>2</a:t>
                      </a:r>
                      <a:endParaRPr lang="en-US" sz="4000" dirty="0"/>
                    </a:p>
                  </a:txBody>
                  <a:tcPr anchor="ctr"/>
                </a:tc>
                <a:tc>
                  <a:txBody>
                    <a:bodyPr/>
                    <a:lstStyle/>
                    <a:p>
                      <a:pPr algn="ctr"/>
                      <a:r>
                        <a:rPr lang="en-US" sz="4000" dirty="0" smtClean="0"/>
                        <a:t>1</a:t>
                      </a:r>
                      <a:endParaRPr lang="en-US" sz="4000" dirty="0"/>
                    </a:p>
                  </a:txBody>
                  <a:tcPr anchor="ctr"/>
                </a:tc>
                <a:extLst>
                  <a:ext uri="{0D108BD9-81ED-4DB2-BD59-A6C34878D82A}">
                    <a16:rowId xmlns:a16="http://schemas.microsoft.com/office/drawing/2014/main" val="3617474855"/>
                  </a:ext>
                </a:extLst>
              </a:tr>
              <a:tr h="1092119">
                <a:tc>
                  <a:txBody>
                    <a:bodyPr/>
                    <a:lstStyle/>
                    <a:p>
                      <a:r>
                        <a:rPr lang="en-US" b="1" dirty="0"/>
                        <a:t>Medium Likelihood</a:t>
                      </a:r>
                    </a:p>
                  </a:txBody>
                  <a:tcPr anchor="ctr"/>
                </a:tc>
                <a:tc>
                  <a:txBody>
                    <a:bodyPr/>
                    <a:lstStyle/>
                    <a:p>
                      <a:pPr algn="ctr"/>
                      <a:r>
                        <a:rPr lang="en-US" sz="4000" dirty="0" smtClean="0"/>
                        <a:t>0</a:t>
                      </a:r>
                      <a:endParaRPr lang="en-US" sz="4000" dirty="0"/>
                    </a:p>
                  </a:txBody>
                  <a:tcPr anchor="ctr"/>
                </a:tc>
                <a:tc>
                  <a:txBody>
                    <a:bodyPr/>
                    <a:lstStyle/>
                    <a:p>
                      <a:pPr algn="ctr"/>
                      <a:r>
                        <a:rPr lang="en-US" sz="4000" dirty="0" smtClean="0"/>
                        <a:t>2</a:t>
                      </a:r>
                      <a:endParaRPr lang="en-US" sz="4000" dirty="0"/>
                    </a:p>
                  </a:txBody>
                  <a:tcPr anchor="ctr"/>
                </a:tc>
                <a:tc>
                  <a:txBody>
                    <a:bodyPr/>
                    <a:lstStyle/>
                    <a:p>
                      <a:pPr algn="ctr"/>
                      <a:r>
                        <a:rPr lang="en-US" sz="4000" dirty="0" smtClean="0"/>
                        <a:t>1</a:t>
                      </a:r>
                      <a:endParaRPr lang="en-US" sz="4000" dirty="0"/>
                    </a:p>
                  </a:txBody>
                  <a:tcPr anchor="ctr"/>
                </a:tc>
                <a:extLst>
                  <a:ext uri="{0D108BD9-81ED-4DB2-BD59-A6C34878D82A}">
                    <a16:rowId xmlns:a16="http://schemas.microsoft.com/office/drawing/2014/main" val="2145684976"/>
                  </a:ext>
                </a:extLst>
              </a:tr>
              <a:tr h="1092119">
                <a:tc>
                  <a:txBody>
                    <a:bodyPr/>
                    <a:lstStyle/>
                    <a:p>
                      <a:r>
                        <a:rPr lang="en-US" b="1" dirty="0"/>
                        <a:t>Low Likelihood</a:t>
                      </a:r>
                    </a:p>
                  </a:txBody>
                  <a:tcPr anchor="ctr"/>
                </a:tc>
                <a:tc>
                  <a:txBody>
                    <a:bodyPr/>
                    <a:lstStyle/>
                    <a:p>
                      <a:pPr algn="ctr"/>
                      <a:r>
                        <a:rPr lang="en-US" sz="4000" dirty="0" smtClean="0"/>
                        <a:t>0</a:t>
                      </a:r>
                      <a:endParaRPr lang="en-US" sz="4000" dirty="0"/>
                    </a:p>
                  </a:txBody>
                  <a:tcPr anchor="ctr"/>
                </a:tc>
                <a:tc>
                  <a:txBody>
                    <a:bodyPr/>
                    <a:lstStyle/>
                    <a:p>
                      <a:pPr algn="ctr"/>
                      <a:r>
                        <a:rPr lang="en-US" sz="4000" dirty="0" smtClean="0"/>
                        <a:t>3</a:t>
                      </a:r>
                      <a:endParaRPr lang="en-US" sz="4000" dirty="0"/>
                    </a:p>
                  </a:txBody>
                  <a:tcPr anchor="ctr"/>
                </a:tc>
                <a:tc>
                  <a:txBody>
                    <a:bodyPr/>
                    <a:lstStyle/>
                    <a:p>
                      <a:pPr algn="ctr"/>
                      <a:r>
                        <a:rPr lang="en-US" sz="4000" dirty="0" smtClean="0"/>
                        <a:t>1</a:t>
                      </a:r>
                      <a:endParaRPr lang="en-US" sz="4000" dirty="0"/>
                    </a:p>
                  </a:txBody>
                  <a:tcPr anchor="ctr"/>
                </a:tc>
                <a:extLst>
                  <a:ext uri="{0D108BD9-81ED-4DB2-BD59-A6C34878D82A}">
                    <a16:rowId xmlns:a16="http://schemas.microsoft.com/office/drawing/2014/main" val="624230759"/>
                  </a:ext>
                </a:extLst>
              </a:tr>
            </a:tbl>
          </a:graphicData>
        </a:graphic>
      </p:graphicFrame>
    </p:spTree>
    <p:extLst>
      <p:ext uri="{BB962C8B-B14F-4D97-AF65-F5344CB8AC3E}">
        <p14:creationId xmlns:p14="http://schemas.microsoft.com/office/powerpoint/2010/main" val="2324254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B17F5-C282-34FA-5B4A-162BD5B9CF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94BFBC-4500-7AE9-DB90-86148FCBA8E4}"/>
              </a:ext>
            </a:extLst>
          </p:cNvPr>
          <p:cNvSpPr>
            <a:spLocks noGrp="1"/>
          </p:cNvSpPr>
          <p:nvPr>
            <p:ph type="title"/>
          </p:nvPr>
        </p:nvSpPr>
        <p:spPr>
          <a:xfrm>
            <a:off x="727839"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Management Plan</a:t>
            </a:r>
            <a:endParaRPr lang="en-US" sz="2600"/>
          </a:p>
        </p:txBody>
      </p:sp>
      <p:sp>
        <p:nvSpPr>
          <p:cNvPr id="3" name="Content Placeholder 2">
            <a:extLst>
              <a:ext uri="{FF2B5EF4-FFF2-40B4-BE49-F238E27FC236}">
                <a16:creationId xmlns:a16="http://schemas.microsoft.com/office/drawing/2014/main" id="{D5370E8A-420C-61E8-1B0F-F217382923A2}"/>
              </a:ext>
            </a:extLst>
          </p:cNvPr>
          <p:cNvSpPr>
            <a:spLocks noGrp="1"/>
          </p:cNvSpPr>
          <p:nvPr>
            <p:ph idx="1"/>
          </p:nvPr>
        </p:nvSpPr>
        <p:spPr>
          <a:xfrm>
            <a:off x="838200" y="1203433"/>
            <a:ext cx="10515600" cy="398332"/>
          </a:xfrm>
        </p:spPr>
        <p:txBody>
          <a:bodyPr>
            <a:normAutofit/>
          </a:bodyPr>
          <a:lstStyle/>
          <a:p>
            <a:pPr marL="0" indent="0">
              <a:buNone/>
            </a:pPr>
            <a:r>
              <a:rPr lang="en-US" sz="2000" b="1" dirty="0">
                <a:latin typeface="Arial" panose="020B0604020202020204" pitchFamily="34" charset="0"/>
                <a:cs typeface="Arial" panose="020B0604020202020204" pitchFamily="34" charset="0"/>
              </a:rPr>
              <a:t>Elements identified in the SWOT analysis:</a:t>
            </a:r>
            <a:endParaRPr lang="en-US" sz="2000" b="1" dirty="0"/>
          </a:p>
        </p:txBody>
      </p:sp>
      <p:cxnSp>
        <p:nvCxnSpPr>
          <p:cNvPr id="6" name="Straight Connector 5">
            <a:extLst>
              <a:ext uri="{FF2B5EF4-FFF2-40B4-BE49-F238E27FC236}">
                <a16:creationId xmlns:a16="http://schemas.microsoft.com/office/drawing/2014/main" id="{20679ED8-2210-7D33-9385-0558A3AA3C81}"/>
              </a:ext>
            </a:extLst>
          </p:cNvPr>
          <p:cNvCxnSpPr>
            <a:cxnSpLocks/>
          </p:cNvCxnSpPr>
          <p:nvPr/>
        </p:nvCxnSpPr>
        <p:spPr>
          <a:xfrm>
            <a:off x="6111766" y="1765741"/>
            <a:ext cx="0" cy="4160542"/>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8DA61F3-D33D-2E5B-F9C9-28769EADD520}"/>
              </a:ext>
            </a:extLst>
          </p:cNvPr>
          <p:cNvCxnSpPr>
            <a:cxnSpLocks/>
          </p:cNvCxnSpPr>
          <p:nvPr/>
        </p:nvCxnSpPr>
        <p:spPr>
          <a:xfrm>
            <a:off x="880243" y="3838910"/>
            <a:ext cx="10473557" cy="0"/>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0C0BE887-CC78-D01F-8145-86265F471CB1}"/>
              </a:ext>
            </a:extLst>
          </p:cNvPr>
          <p:cNvSpPr/>
          <p:nvPr/>
        </p:nvSpPr>
        <p:spPr>
          <a:xfrm>
            <a:off x="869733" y="1765741"/>
            <a:ext cx="5105396" cy="192339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Strengths</a:t>
            </a:r>
          </a:p>
          <a:p>
            <a:pPr marL="285750" indent="-285750">
              <a:buFont typeface="Arial" panose="020B0604020202020204" pitchFamily="34" charset="0"/>
              <a:buChar char="•"/>
            </a:pPr>
            <a:r>
              <a:rPr lang="en-US" sz="1400" dirty="0" smtClean="0">
                <a:solidFill>
                  <a:schemeClr val="tx1"/>
                </a:solidFill>
              </a:rPr>
              <a:t>Strong </a:t>
            </a:r>
            <a:r>
              <a:rPr lang="en-US" sz="1400" dirty="0">
                <a:solidFill>
                  <a:schemeClr val="tx1"/>
                </a:solidFill>
              </a:rPr>
              <a:t>leadership and internal audit involvement in risk </a:t>
            </a:r>
            <a:r>
              <a:rPr lang="en-US" sz="1400" dirty="0" smtClean="0">
                <a:solidFill>
                  <a:schemeClr val="tx1"/>
                </a:solidFill>
              </a:rPr>
              <a:t>oversight</a:t>
            </a:r>
          </a:p>
          <a:p>
            <a:pPr marL="285750" indent="-285750">
              <a:buFont typeface="Arial" panose="020B0604020202020204" pitchFamily="34" charset="0"/>
              <a:buChar char="•"/>
            </a:pPr>
            <a:r>
              <a:rPr lang="en-US" sz="1400" dirty="0" smtClean="0">
                <a:solidFill>
                  <a:schemeClr val="tx1"/>
                </a:solidFill>
              </a:rPr>
              <a:t>Existing </a:t>
            </a:r>
            <a:r>
              <a:rPr lang="en-US" sz="1400" dirty="0">
                <a:solidFill>
                  <a:schemeClr val="tx1"/>
                </a:solidFill>
              </a:rPr>
              <a:t>infrastructure supports risk tracking and response planning.</a:t>
            </a:r>
          </a:p>
          <a:p>
            <a:pPr marL="285750" indent="-285750">
              <a:buFont typeface="Arial" panose="020B0604020202020204" pitchFamily="34" charset="0"/>
              <a:buChar char="•"/>
            </a:pPr>
            <a:r>
              <a:rPr lang="en-US" sz="1400" dirty="0" smtClean="0">
                <a:solidFill>
                  <a:schemeClr val="tx1"/>
                </a:solidFill>
              </a:rPr>
              <a:t>Reliable </a:t>
            </a:r>
            <a:r>
              <a:rPr lang="en-US" sz="1400" dirty="0">
                <a:solidFill>
                  <a:schemeClr val="tx1"/>
                </a:solidFill>
              </a:rPr>
              <a:t>collection of performance metrics, such as patient wait times</a:t>
            </a:r>
          </a:p>
          <a:p>
            <a:pPr marL="285750" indent="-285750">
              <a:buFont typeface="Arial" panose="020B0604020202020204" pitchFamily="34" charset="0"/>
              <a:buChar char="•"/>
            </a:pPr>
            <a:endParaRPr lang="en-US" sz="1400" dirty="0">
              <a:solidFill>
                <a:schemeClr val="tx1"/>
              </a:solidFill>
            </a:endParaRPr>
          </a:p>
        </p:txBody>
      </p:sp>
      <p:sp>
        <p:nvSpPr>
          <p:cNvPr id="5" name="Rectangle 4">
            <a:extLst>
              <a:ext uri="{FF2B5EF4-FFF2-40B4-BE49-F238E27FC236}">
                <a16:creationId xmlns:a16="http://schemas.microsoft.com/office/drawing/2014/main" id="{733FD73F-C376-579D-C954-904EECC409EA}"/>
              </a:ext>
            </a:extLst>
          </p:cNvPr>
          <p:cNvSpPr/>
          <p:nvPr/>
        </p:nvSpPr>
        <p:spPr>
          <a:xfrm>
            <a:off x="880243" y="4002888"/>
            <a:ext cx="5105396" cy="192339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Opportunities</a:t>
            </a:r>
          </a:p>
          <a:p>
            <a:pPr marL="285750" indent="-285750">
              <a:buFont typeface="Arial" panose="020B0604020202020204" pitchFamily="34" charset="0"/>
              <a:buChar char="•"/>
            </a:pPr>
            <a:r>
              <a:rPr lang="en-US" sz="1400" dirty="0" smtClean="0">
                <a:solidFill>
                  <a:schemeClr val="tx1"/>
                </a:solidFill>
              </a:rPr>
              <a:t>Staff </a:t>
            </a:r>
            <a:r>
              <a:rPr lang="en-US" sz="1400" dirty="0">
                <a:solidFill>
                  <a:schemeClr val="tx1"/>
                </a:solidFill>
              </a:rPr>
              <a:t>training programs can improve adoption and reduce resistance.</a:t>
            </a:r>
          </a:p>
          <a:p>
            <a:pPr marL="285750" indent="-285750">
              <a:buFont typeface="Arial" panose="020B0604020202020204" pitchFamily="34" charset="0"/>
              <a:buChar char="•"/>
            </a:pPr>
            <a:r>
              <a:rPr lang="en-US" sz="1400" dirty="0" smtClean="0">
                <a:solidFill>
                  <a:schemeClr val="tx1"/>
                </a:solidFill>
              </a:rPr>
              <a:t>Process </a:t>
            </a:r>
            <a:r>
              <a:rPr lang="en-US" sz="1400" dirty="0">
                <a:solidFill>
                  <a:schemeClr val="tx1"/>
                </a:solidFill>
              </a:rPr>
              <a:t>automation (e.g., HRIS, scheduling tools) to streamline operations.</a:t>
            </a:r>
          </a:p>
          <a:p>
            <a:pPr marL="285750" indent="-285750">
              <a:buFont typeface="Arial" panose="020B0604020202020204" pitchFamily="34" charset="0"/>
              <a:buChar char="•"/>
            </a:pPr>
            <a:r>
              <a:rPr lang="en-US" sz="1400" dirty="0" smtClean="0">
                <a:solidFill>
                  <a:schemeClr val="tx1"/>
                </a:solidFill>
              </a:rPr>
              <a:t>Improved </a:t>
            </a:r>
            <a:r>
              <a:rPr lang="en-US" sz="1400" dirty="0">
                <a:solidFill>
                  <a:schemeClr val="tx1"/>
                </a:solidFill>
              </a:rPr>
              <a:t>stakeholder engagement through clearer communication strategies</a:t>
            </a:r>
          </a:p>
          <a:p>
            <a:pPr marL="285750" indent="-285750">
              <a:buFont typeface="Arial" panose="020B0604020202020204" pitchFamily="34" charset="0"/>
              <a:buChar char="•"/>
            </a:pPr>
            <a:endParaRPr lang="en-US" sz="1400" dirty="0">
              <a:solidFill>
                <a:schemeClr val="tx1"/>
              </a:solidFill>
            </a:endParaRPr>
          </a:p>
        </p:txBody>
      </p:sp>
      <p:sp>
        <p:nvSpPr>
          <p:cNvPr id="7" name="Rectangle 6">
            <a:extLst>
              <a:ext uri="{FF2B5EF4-FFF2-40B4-BE49-F238E27FC236}">
                <a16:creationId xmlns:a16="http://schemas.microsoft.com/office/drawing/2014/main" id="{C5D4315D-49E3-64A0-A6AE-59428CF32058}"/>
              </a:ext>
            </a:extLst>
          </p:cNvPr>
          <p:cNvSpPr/>
          <p:nvPr/>
        </p:nvSpPr>
        <p:spPr>
          <a:xfrm>
            <a:off x="6248404" y="1765741"/>
            <a:ext cx="5105396" cy="192339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Weaknesses</a:t>
            </a:r>
          </a:p>
          <a:p>
            <a:pPr marL="285750" indent="-285750">
              <a:buFont typeface="Arial" panose="020B0604020202020204" pitchFamily="34" charset="0"/>
              <a:buChar char="•"/>
            </a:pPr>
            <a:r>
              <a:rPr lang="en-US" sz="1400" dirty="0" smtClean="0">
                <a:solidFill>
                  <a:schemeClr val="tx1"/>
                </a:solidFill>
              </a:rPr>
              <a:t>Resistance </a:t>
            </a:r>
            <a:r>
              <a:rPr lang="en-US" sz="1400" dirty="0">
                <a:solidFill>
                  <a:schemeClr val="tx1"/>
                </a:solidFill>
              </a:rPr>
              <a:t>from staff toward new workflows and technologies.</a:t>
            </a:r>
          </a:p>
          <a:p>
            <a:pPr marL="285750" indent="-285750">
              <a:buFont typeface="Arial" panose="020B0604020202020204" pitchFamily="34" charset="0"/>
              <a:buChar char="•"/>
            </a:pPr>
            <a:r>
              <a:rPr lang="en-US" sz="1400" dirty="0" smtClean="0">
                <a:solidFill>
                  <a:schemeClr val="tx1"/>
                </a:solidFill>
              </a:rPr>
              <a:t>Manual </a:t>
            </a:r>
            <a:r>
              <a:rPr lang="en-US" sz="1400" dirty="0">
                <a:solidFill>
                  <a:schemeClr val="tx1"/>
                </a:solidFill>
              </a:rPr>
              <a:t>or fragmented workflows leading to inefficiencies.</a:t>
            </a:r>
          </a:p>
          <a:p>
            <a:pPr marL="285750" indent="-285750">
              <a:buFont typeface="Arial" panose="020B0604020202020204" pitchFamily="34" charset="0"/>
              <a:buChar char="•"/>
            </a:pPr>
            <a:r>
              <a:rPr lang="en-US" sz="1400" dirty="0" smtClean="0">
                <a:solidFill>
                  <a:schemeClr val="tx1"/>
                </a:solidFill>
              </a:rPr>
              <a:t>Limited </a:t>
            </a:r>
            <a:r>
              <a:rPr lang="en-US" sz="1400" dirty="0">
                <a:solidFill>
                  <a:schemeClr val="tx1"/>
                </a:solidFill>
              </a:rPr>
              <a:t>training on new systems, impacting staff readiness</a:t>
            </a:r>
          </a:p>
          <a:p>
            <a:pPr marL="285750" indent="-285750">
              <a:buFont typeface="Arial" panose="020B0604020202020204" pitchFamily="34" charset="0"/>
              <a:buChar char="•"/>
            </a:pPr>
            <a:endParaRPr lang="en-US" sz="1400" dirty="0">
              <a:solidFill>
                <a:schemeClr val="tx1"/>
              </a:solidFill>
            </a:endParaRPr>
          </a:p>
        </p:txBody>
      </p:sp>
      <p:sp>
        <p:nvSpPr>
          <p:cNvPr id="13" name="Rectangle 12">
            <a:extLst>
              <a:ext uri="{FF2B5EF4-FFF2-40B4-BE49-F238E27FC236}">
                <a16:creationId xmlns:a16="http://schemas.microsoft.com/office/drawing/2014/main" id="{47A77651-6241-D739-F808-95526BA97CA7}"/>
              </a:ext>
            </a:extLst>
          </p:cNvPr>
          <p:cNvSpPr/>
          <p:nvPr/>
        </p:nvSpPr>
        <p:spPr>
          <a:xfrm>
            <a:off x="6237894" y="3971352"/>
            <a:ext cx="5105396" cy="192339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smtClean="0">
                <a:solidFill>
                  <a:schemeClr val="tx1"/>
                </a:solidFill>
              </a:rPr>
              <a:t>Threats</a:t>
            </a:r>
          </a:p>
          <a:p>
            <a:r>
              <a:rPr lang="en-US" b="1" dirty="0" smtClean="0">
                <a:solidFill>
                  <a:schemeClr val="tx1"/>
                </a:solidFill>
              </a:rPr>
              <a:t>•</a:t>
            </a:r>
            <a:r>
              <a:rPr lang="en-US" sz="1400" dirty="0" smtClean="0">
                <a:solidFill>
                  <a:schemeClr val="tx1"/>
                </a:solidFill>
              </a:rPr>
              <a:t>Data </a:t>
            </a:r>
            <a:r>
              <a:rPr lang="en-US" sz="1400" dirty="0">
                <a:solidFill>
                  <a:schemeClr val="tx1"/>
                </a:solidFill>
              </a:rPr>
              <a:t>privacy concerns due to the handling of sensitive patient information.</a:t>
            </a:r>
          </a:p>
          <a:p>
            <a:r>
              <a:rPr lang="en-US" sz="1400" dirty="0" smtClean="0">
                <a:solidFill>
                  <a:schemeClr val="tx1"/>
                </a:solidFill>
              </a:rPr>
              <a:t>•Integration </a:t>
            </a:r>
            <a:r>
              <a:rPr lang="en-US" sz="1400" dirty="0">
                <a:solidFill>
                  <a:schemeClr val="tx1"/>
                </a:solidFill>
              </a:rPr>
              <a:t>challenges between new and legacy systems.</a:t>
            </a:r>
          </a:p>
          <a:p>
            <a:r>
              <a:rPr lang="en-US" sz="1400" dirty="0" smtClean="0">
                <a:solidFill>
                  <a:schemeClr val="tx1"/>
                </a:solidFill>
              </a:rPr>
              <a:t>•Potential </a:t>
            </a:r>
            <a:r>
              <a:rPr lang="en-US" sz="1400" dirty="0">
                <a:solidFill>
                  <a:schemeClr val="tx1"/>
                </a:solidFill>
              </a:rPr>
              <a:t>delays in implementation due to limited resource availability</a:t>
            </a:r>
          </a:p>
          <a:p>
            <a:endParaRPr lang="en-US" b="1" dirty="0" smtClean="0">
              <a:solidFill>
                <a:schemeClr val="tx1"/>
              </a:solidFill>
            </a:endParaRPr>
          </a:p>
          <a:p>
            <a:pPr marL="285750" indent="-285750">
              <a:buFont typeface="Arial" panose="020B0604020202020204" pitchFamily="34" charset="0"/>
              <a:buChar char="•"/>
            </a:pPr>
            <a:endParaRPr lang="en-US" sz="1400" dirty="0">
              <a:solidFill>
                <a:schemeClr val="tx1"/>
              </a:solidFill>
            </a:endParaRPr>
          </a:p>
        </p:txBody>
      </p:sp>
    </p:spTree>
    <p:extLst>
      <p:ext uri="{BB962C8B-B14F-4D97-AF65-F5344CB8AC3E}">
        <p14:creationId xmlns:p14="http://schemas.microsoft.com/office/powerpoint/2010/main" val="3633650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AE4E8-E507-2A69-A977-61E44CB939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E3598F-2DF2-F066-2CB4-3B86C9E6A7CB}"/>
              </a:ext>
            </a:extLst>
          </p:cNvPr>
          <p:cNvSpPr>
            <a:spLocks noGrp="1"/>
          </p:cNvSpPr>
          <p:nvPr>
            <p:ph type="title"/>
          </p:nvPr>
        </p:nvSpPr>
        <p:spPr>
          <a:xfrm>
            <a:off x="727839"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Management Plan</a:t>
            </a:r>
            <a:endParaRPr lang="en-US" sz="2600"/>
          </a:p>
        </p:txBody>
      </p:sp>
      <p:sp>
        <p:nvSpPr>
          <p:cNvPr id="3" name="Content Placeholder 2">
            <a:extLst>
              <a:ext uri="{FF2B5EF4-FFF2-40B4-BE49-F238E27FC236}">
                <a16:creationId xmlns:a16="http://schemas.microsoft.com/office/drawing/2014/main" id="{55E5E7F7-86C6-4EAC-628A-9215775A2FD1}"/>
              </a:ext>
            </a:extLst>
          </p:cNvPr>
          <p:cNvSpPr>
            <a:spLocks noGrp="1"/>
          </p:cNvSpPr>
          <p:nvPr>
            <p:ph idx="1"/>
          </p:nvPr>
        </p:nvSpPr>
        <p:spPr>
          <a:xfrm>
            <a:off x="853966" y="1203431"/>
            <a:ext cx="10515600" cy="4831639"/>
          </a:xfrm>
        </p:spPr>
        <p:txBody>
          <a:bodyPr>
            <a:normAutofit/>
          </a:bodyPr>
          <a:lstStyle/>
          <a:p>
            <a:pPr marL="0" indent="0">
              <a:buNone/>
            </a:pPr>
            <a:r>
              <a:rPr lang="en-US" sz="2000" b="1" dirty="0">
                <a:latin typeface="Arial" panose="020B0604020202020204" pitchFamily="34" charset="0"/>
                <a:cs typeface="Arial" panose="020B0604020202020204" pitchFamily="34" charset="0"/>
              </a:rPr>
              <a:t>Key </a:t>
            </a:r>
            <a:r>
              <a:rPr lang="en-US" sz="2000" b="1" dirty="0" smtClean="0">
                <a:latin typeface="Arial" panose="020B0604020202020204" pitchFamily="34" charset="0"/>
                <a:cs typeface="Arial" panose="020B0604020202020204" pitchFamily="34" charset="0"/>
              </a:rPr>
              <a:t>insights </a:t>
            </a:r>
            <a:r>
              <a:rPr lang="en-US" sz="2000" b="1" dirty="0">
                <a:latin typeface="Arial" panose="020B0604020202020204" pitchFamily="34" charset="0"/>
                <a:cs typeface="Arial" panose="020B0604020202020204" pitchFamily="34" charset="0"/>
              </a:rPr>
              <a:t>from the Risk Management Plan</a:t>
            </a:r>
            <a:r>
              <a:rPr lang="en-US" sz="2000" b="1" dirty="0" smtClean="0">
                <a:latin typeface="Arial" panose="020B0604020202020204" pitchFamily="34" charset="0"/>
                <a:cs typeface="Arial" panose="020B0604020202020204" pitchFamily="34" charset="0"/>
              </a:rPr>
              <a:t>:</a:t>
            </a:r>
          </a:p>
          <a:p>
            <a:pPr marL="0" indent="0">
              <a:buNone/>
            </a:pPr>
            <a:endParaRPr lang="en-US" sz="2000" b="1" dirty="0" smtClean="0">
              <a:latin typeface="Arial" panose="020B0604020202020204" pitchFamily="34" charset="0"/>
              <a:cs typeface="Arial" panose="020B0604020202020204" pitchFamily="34" charset="0"/>
            </a:endParaRPr>
          </a:p>
          <a:p>
            <a:pPr marL="0" indent="0">
              <a:buNone/>
            </a:pPr>
            <a:r>
              <a:rPr lang="en-US" sz="2000" b="1" dirty="0"/>
              <a:t>High operational and technical risks</a:t>
            </a:r>
            <a:r>
              <a:rPr lang="en-US" sz="2000" dirty="0"/>
              <a:t> identified include data breaches, staff resistance, inefficient scheduling, and long patient wait times—many with high severity ratings</a:t>
            </a:r>
            <a:r>
              <a:rPr lang="en-US" sz="2000" dirty="0" smtClean="0"/>
              <a:t>.</a:t>
            </a:r>
          </a:p>
          <a:p>
            <a:pPr marL="0" indent="0">
              <a:buNone/>
            </a:pPr>
            <a:r>
              <a:rPr lang="en-US" sz="2000" b="1" dirty="0"/>
              <a:t>Training gaps and unclear stakeholder expectations</a:t>
            </a:r>
            <a:r>
              <a:rPr lang="en-US" sz="2000" dirty="0"/>
              <a:t> are recurring themes, indicating a need for focused change management and communication </a:t>
            </a:r>
            <a:r>
              <a:rPr lang="en-US" sz="2000" dirty="0" smtClean="0"/>
              <a:t>strategies.</a:t>
            </a:r>
          </a:p>
          <a:p>
            <a:pPr marL="0" indent="0">
              <a:buNone/>
            </a:pPr>
            <a:r>
              <a:rPr lang="en-US" sz="2000" b="1" dirty="0"/>
              <a:t>Risk mitigation strategies are missing</a:t>
            </a:r>
            <a:r>
              <a:rPr lang="en-US" sz="2000" dirty="0"/>
              <a:t>, highlighting an urgent need to define clear action plans for identified risks</a:t>
            </a:r>
            <a:r>
              <a:rPr lang="en-US" sz="2000" dirty="0" smtClean="0"/>
              <a:t>.</a:t>
            </a:r>
          </a:p>
          <a:p>
            <a:pPr marL="0" indent="0">
              <a:buNone/>
            </a:pPr>
            <a:r>
              <a:rPr lang="en-US" sz="2000" b="1" dirty="0"/>
              <a:t>Strengths include strong leadership, infrastructure for risk tracking, and performance data collection</a:t>
            </a:r>
            <a:r>
              <a:rPr lang="en-US" sz="2000" dirty="0"/>
              <a:t>, which can support improvement efforts</a:t>
            </a:r>
            <a:r>
              <a:rPr lang="en-US" sz="2000" dirty="0" smtClean="0"/>
              <a:t>.</a:t>
            </a:r>
          </a:p>
          <a:p>
            <a:pPr marL="0" indent="0">
              <a:buNone/>
            </a:pPr>
            <a:r>
              <a:rPr lang="en-US" sz="2000" b="1" dirty="0"/>
              <a:t>Opportunities exist in automation, staff training, and better stakeholder engagement</a:t>
            </a:r>
            <a:r>
              <a:rPr lang="en-US" sz="2000" dirty="0"/>
              <a:t>, while threats stem from data privacy issues, system integration challenges, and limited resources.</a:t>
            </a:r>
            <a:endParaRPr lang="en-US" sz="2000" b="1" dirty="0"/>
          </a:p>
        </p:txBody>
      </p:sp>
    </p:spTree>
    <p:extLst>
      <p:ext uri="{BB962C8B-B14F-4D97-AF65-F5344CB8AC3E}">
        <p14:creationId xmlns:p14="http://schemas.microsoft.com/office/powerpoint/2010/main" val="2039161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CE448-B479-4286-6380-B6FF4983CFB6}"/>
              </a:ext>
            </a:extLst>
          </p:cNvPr>
          <p:cNvSpPr>
            <a:spLocks noGrp="1"/>
          </p:cNvSpPr>
          <p:nvPr>
            <p:ph type="title"/>
          </p:nvPr>
        </p:nvSpPr>
        <p:spPr>
          <a:xfrm>
            <a:off x="838200" y="365125"/>
            <a:ext cx="10515600" cy="685909"/>
          </a:xfrm>
        </p:spPr>
        <p:txBody>
          <a:bodyPr anchor="ctr">
            <a:normAutofit/>
          </a:bodyPr>
          <a:lstStyle/>
          <a:p>
            <a:r>
              <a:rPr lang="en-US"/>
              <a:t>Executive Summary</a:t>
            </a:r>
          </a:p>
        </p:txBody>
      </p:sp>
      <p:sp>
        <p:nvSpPr>
          <p:cNvPr id="4" name="TextBox 3">
            <a:extLst>
              <a:ext uri="{FF2B5EF4-FFF2-40B4-BE49-F238E27FC236}">
                <a16:creationId xmlns:a16="http://schemas.microsoft.com/office/drawing/2014/main" id="{3A795A40-AE40-B2DE-7347-4FA523A23703}"/>
              </a:ext>
            </a:extLst>
          </p:cNvPr>
          <p:cNvSpPr txBox="1"/>
          <p:nvPr/>
        </p:nvSpPr>
        <p:spPr>
          <a:xfrm>
            <a:off x="947738" y="1163789"/>
            <a:ext cx="10307699" cy="747897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Outline the problem, key insights, and recommended actions in 6 bullet points.</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Problem:</a:t>
            </a:r>
          </a:p>
          <a:p>
            <a:pPr marL="457200" indent="-457200">
              <a:buFont typeface="+mj-lt"/>
              <a:buAutoNum type="arabicPeriod"/>
            </a:pPr>
            <a:endParaRPr lang="en-US" sz="2000" dirty="0">
              <a:latin typeface="Arial" panose="020B0604020202020204" pitchFamily="34" charset="0"/>
              <a:cs typeface="Arial" panose="020B0604020202020204" pitchFamily="34" charset="0"/>
            </a:endParaRPr>
          </a:p>
          <a:p>
            <a:pPr marL="457200" indent="-457200">
              <a:buFont typeface="+mj-lt"/>
              <a:buAutoNum type="arabicPeriod"/>
            </a:pPr>
            <a:r>
              <a:rPr lang="en-US" sz="2000" dirty="0">
                <a:latin typeface="Arial" panose="020B0604020202020204" pitchFamily="34" charset="0"/>
                <a:cs typeface="Arial" panose="020B0604020202020204" pitchFamily="34" charset="0"/>
              </a:rPr>
              <a:t>    Long patient wait times</a:t>
            </a:r>
          </a:p>
          <a:p>
            <a:pPr marL="457200" indent="-457200">
              <a:buFont typeface="+mj-lt"/>
              <a:buAutoNum type="arabicPeriod"/>
            </a:pPr>
            <a:r>
              <a:rPr lang="en-US" sz="2000" dirty="0">
                <a:latin typeface="Arial" panose="020B0604020202020204" pitchFamily="34" charset="0"/>
                <a:cs typeface="Arial" panose="020B0604020202020204" pitchFamily="34" charset="0"/>
              </a:rPr>
              <a:t>    Resource allocation challenges</a:t>
            </a:r>
          </a:p>
          <a:p>
            <a:pPr marL="457200" indent="-457200">
              <a:buFont typeface="+mj-lt"/>
              <a:buAutoNum type="arabicPeriod"/>
            </a:pPr>
            <a:r>
              <a:rPr lang="en-US" sz="2000" dirty="0">
                <a:latin typeface="Arial" panose="020B0604020202020204" pitchFamily="34" charset="0"/>
                <a:cs typeface="Arial" panose="020B0604020202020204" pitchFamily="34" charset="0"/>
              </a:rPr>
              <a:t>    Communication gaps across departments</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Key insights:</a:t>
            </a:r>
          </a:p>
          <a:p>
            <a:pPr marL="457200" indent="-457200">
              <a:buFont typeface="+mj-lt"/>
              <a:buAutoNum type="arabicPeriod"/>
            </a:pPr>
            <a:r>
              <a:rPr lang="en-US" sz="2000" dirty="0">
                <a:latin typeface="Arial" panose="020B0604020202020204" pitchFamily="34" charset="0"/>
                <a:cs typeface="Arial" panose="020B0604020202020204" pitchFamily="34" charset="0"/>
              </a:rPr>
              <a:t> D</a:t>
            </a:r>
            <a:r>
              <a:rPr lang="en-US" sz="2000" dirty="0" smtClean="0">
                <a:latin typeface="Arial" panose="020B0604020202020204" pitchFamily="34" charset="0"/>
                <a:cs typeface="Arial" panose="020B0604020202020204" pitchFamily="34" charset="0"/>
              </a:rPr>
              <a:t>elays </a:t>
            </a:r>
            <a:r>
              <a:rPr lang="en-US" sz="2000" dirty="0">
                <a:latin typeface="Arial" panose="020B0604020202020204" pitchFamily="34" charset="0"/>
                <a:cs typeface="Arial" panose="020B0604020202020204" pitchFamily="34" charset="0"/>
              </a:rPr>
              <a:t>exceeding 30 minutes </a:t>
            </a:r>
          </a:p>
          <a:p>
            <a:pPr marL="457200" indent="-457200">
              <a:buFont typeface="+mj-lt"/>
              <a:buAutoNum type="arabicPeriod"/>
            </a:pP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Limited </a:t>
            </a:r>
            <a:r>
              <a:rPr lang="en-US" sz="2000" dirty="0">
                <a:latin typeface="Arial" panose="020B0604020202020204" pitchFamily="34" charset="0"/>
                <a:cs typeface="Arial" panose="020B0604020202020204" pitchFamily="34" charset="0"/>
              </a:rPr>
              <a:t>communication regarding the status of their appointments</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Recommended actions:</a:t>
            </a:r>
          </a:p>
          <a:p>
            <a:pPr marL="457200" indent="-457200">
              <a:buFont typeface="+mj-lt"/>
              <a:buAutoNum type="arabicPeriod"/>
            </a:pP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Automating </a:t>
            </a:r>
            <a:r>
              <a:rPr lang="en-US" sz="2000" dirty="0">
                <a:latin typeface="Arial" panose="020B0604020202020204" pitchFamily="34" charset="0"/>
                <a:cs typeface="Arial" panose="020B0604020202020204" pitchFamily="34" charset="0"/>
              </a:rPr>
              <a:t>appointment scheduling</a:t>
            </a:r>
          </a:p>
          <a:p>
            <a:pPr marL="457200" indent="-457200">
              <a:buFont typeface="+mj-lt"/>
              <a:buAutoNum type="arabicPeriod"/>
            </a:pP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Reducing </a:t>
            </a:r>
            <a:r>
              <a:rPr lang="en-US" sz="2000" dirty="0">
                <a:latin typeface="Arial" panose="020B0604020202020204" pitchFamily="34" charset="0"/>
                <a:cs typeface="Arial" panose="020B0604020202020204" pitchFamily="34" charset="0"/>
              </a:rPr>
              <a:t>double bookings</a:t>
            </a:r>
          </a:p>
          <a:p>
            <a:pPr marL="457200" indent="-457200">
              <a:buFont typeface="+mj-lt"/>
              <a:buAutoNum type="arabicPeriod"/>
            </a:pP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Streamlining </a:t>
            </a:r>
            <a:r>
              <a:rPr lang="en-US" sz="2000" dirty="0">
                <a:latin typeface="Arial" panose="020B0604020202020204" pitchFamily="34" charset="0"/>
                <a:cs typeface="Arial" panose="020B0604020202020204" pitchFamily="34" charset="0"/>
              </a:rPr>
              <a:t>resource allocation</a:t>
            </a:r>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4788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BA365-1621-CBFE-D8C4-DD67123B2E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0D5D5-2DC1-5B8D-BD6E-1BB11193EDF9}"/>
              </a:ext>
            </a:extLst>
          </p:cNvPr>
          <p:cNvSpPr>
            <a:spLocks noGrp="1"/>
          </p:cNvSpPr>
          <p:nvPr>
            <p:ph type="title"/>
          </p:nvPr>
        </p:nvSpPr>
        <p:spPr>
          <a:xfrm>
            <a:off x="727838"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Mitigation Plan</a:t>
            </a:r>
            <a:endParaRPr lang="en-US" sz="2600"/>
          </a:p>
        </p:txBody>
      </p:sp>
      <p:sp>
        <p:nvSpPr>
          <p:cNvPr id="3" name="Content Placeholder 2">
            <a:extLst>
              <a:ext uri="{FF2B5EF4-FFF2-40B4-BE49-F238E27FC236}">
                <a16:creationId xmlns:a16="http://schemas.microsoft.com/office/drawing/2014/main" id="{CA3B2D68-3E90-DE5F-F503-C58E03798221}"/>
              </a:ext>
            </a:extLst>
          </p:cNvPr>
          <p:cNvSpPr>
            <a:spLocks noGrp="1"/>
          </p:cNvSpPr>
          <p:nvPr>
            <p:ph idx="1"/>
          </p:nvPr>
        </p:nvSpPr>
        <p:spPr>
          <a:xfrm>
            <a:off x="838200" y="1203430"/>
            <a:ext cx="10515600" cy="4831639"/>
          </a:xfrm>
        </p:spPr>
        <p:txBody>
          <a:bodyPr>
            <a:normAutofit/>
          </a:bodyPr>
          <a:lstStyle/>
          <a:p>
            <a:pPr marL="0" indent="0">
              <a:buNone/>
            </a:pPr>
            <a:r>
              <a:rPr lang="en-US" sz="2000" b="1" dirty="0"/>
              <a:t>S</a:t>
            </a:r>
            <a:r>
              <a:rPr lang="en-US" sz="2000" b="1" dirty="0">
                <a:latin typeface="Arial" panose="020B0604020202020204" pitchFamily="34" charset="0"/>
                <a:cs typeface="Arial" panose="020B0604020202020204" pitchFamily="34" charset="0"/>
              </a:rPr>
              <a:t>trategies to mitigate risks:</a:t>
            </a:r>
          </a:p>
          <a:p>
            <a:pPr marL="0" indent="0">
              <a:buNone/>
            </a:pPr>
            <a:endParaRPr lang="en-US" sz="2000" b="1" dirty="0">
              <a:latin typeface="Arial" panose="020B0604020202020204" pitchFamily="34" charset="0"/>
              <a:cs typeface="Arial" panose="020B0604020202020204" pitchFamily="34" charset="0"/>
            </a:endParaRPr>
          </a:p>
          <a:p>
            <a:endParaRPr lang="en-US" sz="2000" b="1" dirty="0"/>
          </a:p>
        </p:txBody>
      </p:sp>
      <p:graphicFrame>
        <p:nvGraphicFramePr>
          <p:cNvPr id="5" name="Table 4">
            <a:extLst>
              <a:ext uri="{FF2B5EF4-FFF2-40B4-BE49-F238E27FC236}">
                <a16:creationId xmlns:a16="http://schemas.microsoft.com/office/drawing/2014/main" id="{8187E0C7-FB9F-5C42-D98D-98A63657E7F8}"/>
              </a:ext>
            </a:extLst>
          </p:cNvPr>
          <p:cNvGraphicFramePr>
            <a:graphicFrameLocks noGrp="1"/>
          </p:cNvGraphicFramePr>
          <p:nvPr>
            <p:extLst>
              <p:ext uri="{D42A27DB-BD31-4B8C-83A1-F6EECF244321}">
                <p14:modId xmlns:p14="http://schemas.microsoft.com/office/powerpoint/2010/main" val="3529745122"/>
              </p:ext>
            </p:extLst>
          </p:nvPr>
        </p:nvGraphicFramePr>
        <p:xfrm>
          <a:off x="313558" y="1649032"/>
          <a:ext cx="11557875" cy="4693920"/>
        </p:xfrm>
        <a:graphic>
          <a:graphicData uri="http://schemas.openxmlformats.org/drawingml/2006/table">
            <a:tbl>
              <a:tblPr firstRow="1" bandRow="1">
                <a:tableStyleId>{5C22544A-7EE6-4342-B048-85BDC9FD1C3A}</a:tableStyleId>
              </a:tblPr>
              <a:tblGrid>
                <a:gridCol w="632373">
                  <a:extLst>
                    <a:ext uri="{9D8B030D-6E8A-4147-A177-3AD203B41FA5}">
                      <a16:colId xmlns:a16="http://schemas.microsoft.com/office/drawing/2014/main" val="1201629085"/>
                    </a:ext>
                  </a:extLst>
                </a:gridCol>
                <a:gridCol w="3200400">
                  <a:extLst>
                    <a:ext uri="{9D8B030D-6E8A-4147-A177-3AD203B41FA5}">
                      <a16:colId xmlns:a16="http://schemas.microsoft.com/office/drawing/2014/main" val="1977873177"/>
                    </a:ext>
                  </a:extLst>
                </a:gridCol>
                <a:gridCol w="1040524">
                  <a:extLst>
                    <a:ext uri="{9D8B030D-6E8A-4147-A177-3AD203B41FA5}">
                      <a16:colId xmlns:a16="http://schemas.microsoft.com/office/drawing/2014/main" val="188955537"/>
                    </a:ext>
                  </a:extLst>
                </a:gridCol>
                <a:gridCol w="1182414">
                  <a:extLst>
                    <a:ext uri="{9D8B030D-6E8A-4147-A177-3AD203B41FA5}">
                      <a16:colId xmlns:a16="http://schemas.microsoft.com/office/drawing/2014/main" val="21824744"/>
                    </a:ext>
                  </a:extLst>
                </a:gridCol>
                <a:gridCol w="914400">
                  <a:extLst>
                    <a:ext uri="{9D8B030D-6E8A-4147-A177-3AD203B41FA5}">
                      <a16:colId xmlns:a16="http://schemas.microsoft.com/office/drawing/2014/main" val="987933653"/>
                    </a:ext>
                  </a:extLst>
                </a:gridCol>
                <a:gridCol w="1103586">
                  <a:extLst>
                    <a:ext uri="{9D8B030D-6E8A-4147-A177-3AD203B41FA5}">
                      <a16:colId xmlns:a16="http://schemas.microsoft.com/office/drawing/2014/main" val="2623534799"/>
                    </a:ext>
                  </a:extLst>
                </a:gridCol>
                <a:gridCol w="3484178">
                  <a:extLst>
                    <a:ext uri="{9D8B030D-6E8A-4147-A177-3AD203B41FA5}">
                      <a16:colId xmlns:a16="http://schemas.microsoft.com/office/drawing/2014/main" val="929166039"/>
                    </a:ext>
                  </a:extLst>
                </a:gridCol>
              </a:tblGrid>
              <a:tr h="795699">
                <a:tc>
                  <a:txBody>
                    <a:bodyPr/>
                    <a:lstStyle/>
                    <a:p>
                      <a:pPr algn="ctr"/>
                      <a:r>
                        <a:rPr lang="en-US" sz="1600" dirty="0"/>
                        <a:t>Risk ID</a:t>
                      </a:r>
                    </a:p>
                  </a:txBody>
                  <a:tcPr anchor="ctr"/>
                </a:tc>
                <a:tc>
                  <a:txBody>
                    <a:bodyPr/>
                    <a:lstStyle/>
                    <a:p>
                      <a:pPr algn="ctr"/>
                      <a:r>
                        <a:rPr lang="en-US" sz="1600" dirty="0"/>
                        <a:t>Risk Description</a:t>
                      </a:r>
                    </a:p>
                  </a:txBody>
                  <a:tcPr anchor="ctr"/>
                </a:tc>
                <a:tc>
                  <a:txBody>
                    <a:bodyPr/>
                    <a:lstStyle/>
                    <a:p>
                      <a:pPr algn="ctr"/>
                      <a:r>
                        <a:rPr lang="en-US" sz="1600" dirty="0"/>
                        <a:t>Category</a:t>
                      </a:r>
                    </a:p>
                  </a:txBody>
                  <a:tcPr anchor="ctr"/>
                </a:tc>
                <a:tc>
                  <a:txBody>
                    <a:bodyPr/>
                    <a:lstStyle/>
                    <a:p>
                      <a:pPr algn="ctr"/>
                      <a:r>
                        <a:rPr lang="en-US" sz="1600" dirty="0"/>
                        <a:t>Likelihood</a:t>
                      </a:r>
                    </a:p>
                  </a:txBody>
                  <a:tcPr anchor="ctr"/>
                </a:tc>
                <a:tc>
                  <a:txBody>
                    <a:bodyPr/>
                    <a:lstStyle/>
                    <a:p>
                      <a:pPr algn="ctr"/>
                      <a:r>
                        <a:rPr lang="en-US" sz="1600" dirty="0"/>
                        <a:t>Impact</a:t>
                      </a:r>
                    </a:p>
                  </a:txBody>
                  <a:tcPr anchor="ctr"/>
                </a:tc>
                <a:tc>
                  <a:txBody>
                    <a:bodyPr/>
                    <a:lstStyle/>
                    <a:p>
                      <a:pPr algn="ctr"/>
                      <a:r>
                        <a:rPr lang="en-US" sz="1600" dirty="0"/>
                        <a:t>Severity</a:t>
                      </a:r>
                    </a:p>
                  </a:txBody>
                  <a:tcPr anchor="ctr"/>
                </a:tc>
                <a:tc>
                  <a:txBody>
                    <a:bodyPr/>
                    <a:lstStyle/>
                    <a:p>
                      <a:pPr algn="ctr"/>
                      <a:r>
                        <a:rPr lang="en-US" sz="1600" dirty="0"/>
                        <a:t>Mitigation Strategy</a:t>
                      </a:r>
                    </a:p>
                  </a:txBody>
                  <a:tcPr anchor="ctr"/>
                </a:tc>
                <a:extLst>
                  <a:ext uri="{0D108BD9-81ED-4DB2-BD59-A6C34878D82A}">
                    <a16:rowId xmlns:a16="http://schemas.microsoft.com/office/drawing/2014/main" val="1309428800"/>
                  </a:ext>
                </a:extLst>
              </a:tr>
              <a:tr h="913581">
                <a:tc>
                  <a:txBody>
                    <a:bodyPr/>
                    <a:lstStyle/>
                    <a:p>
                      <a:r>
                        <a:rPr lang="en-US" sz="1400" dirty="0" smtClean="0"/>
                        <a:t>HF-R001</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r>
                        <a:rPr lang="en-US" sz="1400" dirty="0" smtClean="0"/>
                        <a:t>Conduct security audits, implement encryption, apply role-based access, train staff on data policies</a:t>
                      </a:r>
                      <a:endParaRPr lang="en-US" sz="1400" dirty="0"/>
                    </a:p>
                  </a:txBody>
                  <a:tcPr/>
                </a:tc>
                <a:extLst>
                  <a:ext uri="{0D108BD9-81ED-4DB2-BD59-A6C34878D82A}">
                    <a16:rowId xmlns:a16="http://schemas.microsoft.com/office/drawing/2014/main" val="2630983579"/>
                  </a:ext>
                </a:extLst>
              </a:tr>
              <a:tr h="7072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HF-R002</a:t>
                      </a:r>
                    </a:p>
                    <a:p>
                      <a:endParaRPr lang="en-US" sz="1400" dirty="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r>
                        <a:rPr lang="en-US" sz="1400" dirty="0" smtClean="0"/>
                        <a:t>Implement training programs, feedback loops, assign change champions</a:t>
                      </a:r>
                      <a:endParaRPr lang="en-US" sz="1400" dirty="0"/>
                    </a:p>
                  </a:txBody>
                  <a:tcPr/>
                </a:tc>
                <a:extLst>
                  <a:ext uri="{0D108BD9-81ED-4DB2-BD59-A6C34878D82A}">
                    <a16:rowId xmlns:a16="http://schemas.microsoft.com/office/drawing/2014/main" val="225908096"/>
                  </a:ext>
                </a:extLst>
              </a:tr>
              <a:tr h="7072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HF-R003</a:t>
                      </a:r>
                    </a:p>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r>
                        <a:rPr lang="en-US" sz="1400" dirty="0" smtClean="0"/>
                        <a:t>Deploy automated scheduling, send reminders, allow easy rescheduling</a:t>
                      </a:r>
                      <a:endParaRPr lang="en-US" sz="1400" dirty="0"/>
                    </a:p>
                  </a:txBody>
                  <a:tcPr/>
                </a:tc>
                <a:extLst>
                  <a:ext uri="{0D108BD9-81ED-4DB2-BD59-A6C34878D82A}">
                    <a16:rowId xmlns:a16="http://schemas.microsoft.com/office/drawing/2014/main" val="1066215161"/>
                  </a:ext>
                </a:extLst>
              </a:tr>
              <a:tr h="7072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HF-R004</a:t>
                      </a:r>
                    </a:p>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r>
                        <a:rPr lang="en-US" sz="1400" dirty="0" smtClean="0"/>
                        <a:t>Optimize patient flow, use check-in kiosks, monitor KPIs weekly</a:t>
                      </a:r>
                      <a:endParaRPr lang="en-US" sz="1400" dirty="0"/>
                    </a:p>
                  </a:txBody>
                  <a:tcPr/>
                </a:tc>
                <a:extLst>
                  <a:ext uri="{0D108BD9-81ED-4DB2-BD59-A6C34878D82A}">
                    <a16:rowId xmlns:a16="http://schemas.microsoft.com/office/drawing/2014/main" val="4235624384"/>
                  </a:ext>
                </a:extLst>
              </a:tr>
              <a:tr h="7072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HF-R005</a:t>
                      </a:r>
                    </a:p>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r>
                        <a:rPr lang="en-US" sz="1400" dirty="0" smtClean="0"/>
                        <a:t>Increase engagement, conduct pilots, assign user advocates</a:t>
                      </a:r>
                      <a:endParaRPr lang="en-US" sz="1400" dirty="0"/>
                    </a:p>
                  </a:txBody>
                  <a:tcPr/>
                </a:tc>
                <a:extLst>
                  <a:ext uri="{0D108BD9-81ED-4DB2-BD59-A6C34878D82A}">
                    <a16:rowId xmlns:a16="http://schemas.microsoft.com/office/drawing/2014/main" val="1465810178"/>
                  </a:ext>
                </a:extLst>
              </a:tr>
            </a:tbl>
          </a:graphicData>
        </a:graphic>
      </p:graphicFrame>
    </p:spTree>
    <p:extLst>
      <p:ext uri="{BB962C8B-B14F-4D97-AF65-F5344CB8AC3E}">
        <p14:creationId xmlns:p14="http://schemas.microsoft.com/office/powerpoint/2010/main" val="3270746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3817F-6689-ACAB-63B3-0E973A2EDC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E3C71-511C-AAAC-58DA-02EDAE9A6EF4}"/>
              </a:ext>
            </a:extLst>
          </p:cNvPr>
          <p:cNvSpPr>
            <a:spLocks noGrp="1"/>
          </p:cNvSpPr>
          <p:nvPr>
            <p:ph type="title"/>
          </p:nvPr>
        </p:nvSpPr>
        <p:spPr>
          <a:xfrm>
            <a:off x="727838"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Mitigation Plan</a:t>
            </a:r>
            <a:endParaRPr lang="en-US" sz="2600"/>
          </a:p>
        </p:txBody>
      </p:sp>
      <p:sp>
        <p:nvSpPr>
          <p:cNvPr id="3" name="Content Placeholder 2">
            <a:extLst>
              <a:ext uri="{FF2B5EF4-FFF2-40B4-BE49-F238E27FC236}">
                <a16:creationId xmlns:a16="http://schemas.microsoft.com/office/drawing/2014/main" id="{6F1DE4E7-CD4C-5AC8-6C19-4683189238FD}"/>
              </a:ext>
            </a:extLst>
          </p:cNvPr>
          <p:cNvSpPr>
            <a:spLocks noGrp="1"/>
          </p:cNvSpPr>
          <p:nvPr>
            <p:ph idx="1"/>
          </p:nvPr>
        </p:nvSpPr>
        <p:spPr>
          <a:xfrm>
            <a:off x="838200" y="1203434"/>
            <a:ext cx="10515600" cy="404648"/>
          </a:xfrm>
        </p:spPr>
        <p:txBody>
          <a:bodyPr>
            <a:normAutofit/>
          </a:bodyPr>
          <a:lstStyle/>
          <a:p>
            <a:pPr marL="0" indent="0">
              <a:buNone/>
            </a:pPr>
            <a:r>
              <a:rPr lang="en-US" sz="2000" b="1" dirty="0"/>
              <a:t>F</a:t>
            </a:r>
            <a:r>
              <a:rPr lang="en-US" sz="2000" b="1" dirty="0">
                <a:latin typeface="Arial" panose="020B0604020202020204" pitchFamily="34" charset="0"/>
                <a:cs typeface="Arial" panose="020B0604020202020204" pitchFamily="34" charset="0"/>
              </a:rPr>
              <a:t>actors included in the Contingency Plan:</a:t>
            </a:r>
          </a:p>
          <a:p>
            <a:pPr marL="0" indent="0">
              <a:buNone/>
            </a:pPr>
            <a:endParaRPr lang="en-US"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endParaRPr lang="en-US" sz="2000" dirty="0"/>
          </a:p>
        </p:txBody>
      </p:sp>
      <p:graphicFrame>
        <p:nvGraphicFramePr>
          <p:cNvPr id="4" name="Table 3">
            <a:extLst>
              <a:ext uri="{FF2B5EF4-FFF2-40B4-BE49-F238E27FC236}">
                <a16:creationId xmlns:a16="http://schemas.microsoft.com/office/drawing/2014/main" id="{5D183F75-2651-D1C3-C0DA-D23AFD2A8537}"/>
              </a:ext>
            </a:extLst>
          </p:cNvPr>
          <p:cNvGraphicFramePr>
            <a:graphicFrameLocks noGrp="1"/>
          </p:cNvGraphicFramePr>
          <p:nvPr>
            <p:extLst>
              <p:ext uri="{D42A27DB-BD31-4B8C-83A1-F6EECF244321}">
                <p14:modId xmlns:p14="http://schemas.microsoft.com/office/powerpoint/2010/main" val="1285513"/>
              </p:ext>
            </p:extLst>
          </p:nvPr>
        </p:nvGraphicFramePr>
        <p:xfrm>
          <a:off x="947738" y="1608081"/>
          <a:ext cx="10406062" cy="4399480"/>
        </p:xfrm>
        <a:graphic>
          <a:graphicData uri="http://schemas.openxmlformats.org/drawingml/2006/table">
            <a:tbl>
              <a:tblPr firstRow="1" bandRow="1">
                <a:tableStyleId>{5C22544A-7EE6-4342-B048-85BDC9FD1C3A}</a:tableStyleId>
              </a:tblPr>
              <a:tblGrid>
                <a:gridCol w="1385559">
                  <a:extLst>
                    <a:ext uri="{9D8B030D-6E8A-4147-A177-3AD203B41FA5}">
                      <a16:colId xmlns:a16="http://schemas.microsoft.com/office/drawing/2014/main" val="1851853827"/>
                    </a:ext>
                  </a:extLst>
                </a:gridCol>
                <a:gridCol w="9020503">
                  <a:extLst>
                    <a:ext uri="{9D8B030D-6E8A-4147-A177-3AD203B41FA5}">
                      <a16:colId xmlns:a16="http://schemas.microsoft.com/office/drawing/2014/main" val="3571702554"/>
                    </a:ext>
                  </a:extLst>
                </a:gridCol>
              </a:tblGrid>
              <a:tr h="623864">
                <a:tc>
                  <a:txBody>
                    <a:bodyPr/>
                    <a:lstStyle/>
                    <a:p>
                      <a:pPr algn="ctr"/>
                      <a:r>
                        <a:rPr lang="en-US" dirty="0"/>
                        <a:t>Risk ID</a:t>
                      </a:r>
                    </a:p>
                  </a:txBody>
                  <a:tcPr anchor="ctr"/>
                </a:tc>
                <a:tc>
                  <a:txBody>
                    <a:bodyPr/>
                    <a:lstStyle/>
                    <a:p>
                      <a:pPr algn="ctr"/>
                      <a:r>
                        <a:rPr lang="en-US" dirty="0"/>
                        <a:t>Contingency Plan</a:t>
                      </a:r>
                    </a:p>
                  </a:txBody>
                  <a:tcPr anchor="ctr"/>
                </a:tc>
                <a:extLst>
                  <a:ext uri="{0D108BD9-81ED-4DB2-BD59-A6C34878D82A}">
                    <a16:rowId xmlns:a16="http://schemas.microsoft.com/office/drawing/2014/main" val="4272851797"/>
                  </a:ext>
                </a:extLst>
              </a:tr>
              <a:tr h="623864">
                <a:tc>
                  <a:txBody>
                    <a:bodyPr/>
                    <a:lstStyle/>
                    <a:p>
                      <a:r>
                        <a:rPr lang="en-US" sz="1800" kern="1200" dirty="0" smtClean="0">
                          <a:solidFill>
                            <a:schemeClr val="dk1"/>
                          </a:solidFill>
                          <a:effectLst/>
                          <a:latin typeface="+mn-lt"/>
                          <a:ea typeface="+mn-ea"/>
                          <a:cs typeface="+mn-cs"/>
                        </a:rPr>
                        <a:t>HF-R001</a:t>
                      </a:r>
                      <a:endParaRPr lang="en-US" sz="1400" dirty="0"/>
                    </a:p>
                  </a:txBody>
                  <a:tcPr/>
                </a:tc>
                <a:tc>
                  <a:txBody>
                    <a:bodyPr/>
                    <a:lstStyle/>
                    <a:p>
                      <a:r>
                        <a:rPr lang="en-US" sz="1800" kern="1200" dirty="0" smtClean="0">
                          <a:solidFill>
                            <a:schemeClr val="dk1"/>
                          </a:solidFill>
                          <a:effectLst/>
                          <a:latin typeface="+mn-lt"/>
                          <a:ea typeface="+mn-ea"/>
                          <a:cs typeface="+mn-cs"/>
                        </a:rPr>
                        <a:t>Isolate affected systems, activate incident response, notify stakeholders, conduct forensic investigation</a:t>
                      </a:r>
                      <a:endParaRPr lang="en-US" sz="1400" dirty="0"/>
                    </a:p>
                  </a:txBody>
                  <a:tcPr/>
                </a:tc>
                <a:extLst>
                  <a:ext uri="{0D108BD9-81ED-4DB2-BD59-A6C34878D82A}">
                    <a16:rowId xmlns:a16="http://schemas.microsoft.com/office/drawing/2014/main" val="801921301"/>
                  </a:ext>
                </a:extLst>
              </a:tr>
              <a:tr h="623864">
                <a:tc>
                  <a:txBody>
                    <a:bodyPr/>
                    <a:lstStyle/>
                    <a:p>
                      <a:r>
                        <a:rPr lang="en-US" sz="1800" kern="1200" dirty="0" smtClean="0">
                          <a:solidFill>
                            <a:schemeClr val="dk1"/>
                          </a:solidFill>
                          <a:effectLst/>
                          <a:latin typeface="+mn-lt"/>
                          <a:ea typeface="+mn-ea"/>
                          <a:cs typeface="+mn-cs"/>
                        </a:rPr>
                        <a:t>HF-R002</a:t>
                      </a:r>
                      <a:endParaRPr lang="en-US" sz="1400" dirty="0"/>
                    </a:p>
                  </a:txBody>
                  <a:tcPr/>
                </a:tc>
                <a:tc>
                  <a:txBody>
                    <a:bodyPr/>
                    <a:lstStyle/>
                    <a:p>
                      <a:r>
                        <a:rPr lang="en-US" sz="1800" kern="1200" dirty="0" smtClean="0">
                          <a:solidFill>
                            <a:schemeClr val="dk1"/>
                          </a:solidFill>
                          <a:effectLst/>
                          <a:latin typeface="+mn-lt"/>
                          <a:ea typeface="+mn-ea"/>
                          <a:cs typeface="+mn-cs"/>
                        </a:rPr>
                        <a:t>Pause rollout, conduct intensive training, involve staff in redesign</a:t>
                      </a:r>
                      <a:endParaRPr lang="en-US" sz="1400" dirty="0"/>
                    </a:p>
                  </a:txBody>
                  <a:tcPr/>
                </a:tc>
                <a:extLst>
                  <a:ext uri="{0D108BD9-81ED-4DB2-BD59-A6C34878D82A}">
                    <a16:rowId xmlns:a16="http://schemas.microsoft.com/office/drawing/2014/main" val="2302769115"/>
                  </a:ext>
                </a:extLst>
              </a:tr>
              <a:tr h="623864">
                <a:tc>
                  <a:txBody>
                    <a:bodyPr/>
                    <a:lstStyle/>
                    <a:p>
                      <a:r>
                        <a:rPr lang="en-US" sz="1800" kern="1200" dirty="0" smtClean="0">
                          <a:solidFill>
                            <a:schemeClr val="dk1"/>
                          </a:solidFill>
                          <a:effectLst/>
                          <a:latin typeface="+mn-lt"/>
                          <a:ea typeface="+mn-ea"/>
                          <a:cs typeface="+mn-cs"/>
                        </a:rPr>
                        <a:t>HF-R003</a:t>
                      </a:r>
                      <a:endParaRPr lang="en-US" sz="1400" dirty="0"/>
                    </a:p>
                  </a:txBody>
                  <a:tcPr/>
                </a:tc>
                <a:tc>
                  <a:txBody>
                    <a:bodyPr/>
                    <a:lstStyle/>
                    <a:p>
                      <a:r>
                        <a:rPr lang="en-US" sz="1800" kern="1200" dirty="0" smtClean="0">
                          <a:solidFill>
                            <a:schemeClr val="dk1"/>
                          </a:solidFill>
                          <a:effectLst/>
                          <a:latin typeface="+mn-lt"/>
                          <a:ea typeface="+mn-ea"/>
                          <a:cs typeface="+mn-cs"/>
                        </a:rPr>
                        <a:t>Implement waitlist or overbooking buffer, re-analyze algorithms</a:t>
                      </a:r>
                      <a:endParaRPr lang="en-US" sz="1400" dirty="0"/>
                    </a:p>
                  </a:txBody>
                  <a:tcPr/>
                </a:tc>
                <a:extLst>
                  <a:ext uri="{0D108BD9-81ED-4DB2-BD59-A6C34878D82A}">
                    <a16:rowId xmlns:a16="http://schemas.microsoft.com/office/drawing/2014/main" val="4145011922"/>
                  </a:ext>
                </a:extLst>
              </a:tr>
              <a:tr h="623864">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1524549665"/>
                  </a:ext>
                </a:extLst>
              </a:tr>
              <a:tr h="623864">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870911858"/>
                  </a:ext>
                </a:extLst>
              </a:tr>
              <a:tr h="623864">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3161680065"/>
                  </a:ext>
                </a:extLst>
              </a:tr>
            </a:tbl>
          </a:graphicData>
        </a:graphic>
      </p:graphicFrame>
    </p:spTree>
    <p:extLst>
      <p:ext uri="{BB962C8B-B14F-4D97-AF65-F5344CB8AC3E}">
        <p14:creationId xmlns:p14="http://schemas.microsoft.com/office/powerpoint/2010/main" val="3727522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F9A99-BA4A-152F-7848-7573D1146B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B25A81-4B73-66D7-5458-5891145C93F3}"/>
              </a:ext>
            </a:extLst>
          </p:cNvPr>
          <p:cNvSpPr>
            <a:spLocks noGrp="1"/>
          </p:cNvSpPr>
          <p:nvPr>
            <p:ph type="title"/>
          </p:nvPr>
        </p:nvSpPr>
        <p:spPr>
          <a:xfrm>
            <a:off x="727838"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Mitigation Plan</a:t>
            </a:r>
            <a:endParaRPr lang="en-US" sz="2600"/>
          </a:p>
        </p:txBody>
      </p:sp>
      <p:sp>
        <p:nvSpPr>
          <p:cNvPr id="3" name="Content Placeholder 2">
            <a:extLst>
              <a:ext uri="{FF2B5EF4-FFF2-40B4-BE49-F238E27FC236}">
                <a16:creationId xmlns:a16="http://schemas.microsoft.com/office/drawing/2014/main" id="{0F3BB9D3-79FE-68E3-54BD-1E5610BB03C3}"/>
              </a:ext>
            </a:extLst>
          </p:cNvPr>
          <p:cNvSpPr>
            <a:spLocks noGrp="1"/>
          </p:cNvSpPr>
          <p:nvPr>
            <p:ph idx="1"/>
          </p:nvPr>
        </p:nvSpPr>
        <p:spPr>
          <a:xfrm>
            <a:off x="838200" y="1203431"/>
            <a:ext cx="10515600" cy="420414"/>
          </a:xfrm>
        </p:spPr>
        <p:txBody>
          <a:bodyPr>
            <a:normAutofit/>
          </a:bodyPr>
          <a:lstStyle/>
          <a:p>
            <a:pPr marL="0" indent="0">
              <a:buNone/>
            </a:pPr>
            <a:r>
              <a:rPr lang="en-US" sz="2000" b="1" dirty="0"/>
              <a:t>Risks prioritized </a:t>
            </a:r>
            <a:r>
              <a:rPr lang="en-US" sz="2000" b="1" dirty="0">
                <a:latin typeface="Arial" panose="020B0604020202020204" pitchFamily="34" charset="0"/>
                <a:cs typeface="Arial" panose="020B0604020202020204" pitchFamily="34" charset="0"/>
              </a:rPr>
              <a:t>based on the Visual Risk Matrix:</a:t>
            </a:r>
            <a:endParaRPr lang="en-US" sz="2000" b="1" dirty="0"/>
          </a:p>
          <a:p>
            <a:pPr marL="0" indent="0">
              <a:buNone/>
            </a:pPr>
            <a:endParaRPr lang="en-US" sz="2000" b="1" dirty="0"/>
          </a:p>
        </p:txBody>
      </p:sp>
      <p:graphicFrame>
        <p:nvGraphicFramePr>
          <p:cNvPr id="5" name="Table 4">
            <a:extLst>
              <a:ext uri="{FF2B5EF4-FFF2-40B4-BE49-F238E27FC236}">
                <a16:creationId xmlns:a16="http://schemas.microsoft.com/office/drawing/2014/main" id="{91B1EDBC-1A73-AAB2-3366-5B08FA9AC253}"/>
              </a:ext>
            </a:extLst>
          </p:cNvPr>
          <p:cNvGraphicFramePr>
            <a:graphicFrameLocks noGrp="1"/>
          </p:cNvGraphicFramePr>
          <p:nvPr>
            <p:extLst>
              <p:ext uri="{D42A27DB-BD31-4B8C-83A1-F6EECF244321}">
                <p14:modId xmlns:p14="http://schemas.microsoft.com/office/powerpoint/2010/main" val="142218767"/>
              </p:ext>
            </p:extLst>
          </p:nvPr>
        </p:nvGraphicFramePr>
        <p:xfrm>
          <a:off x="504497" y="1618586"/>
          <a:ext cx="11176000" cy="4303086"/>
        </p:xfrm>
        <a:graphic>
          <a:graphicData uri="http://schemas.openxmlformats.org/drawingml/2006/table">
            <a:tbl>
              <a:tblPr firstRow="1" bandRow="1">
                <a:tableStyleId>{5C22544A-7EE6-4342-B048-85BDC9FD1C3A}</a:tableStyleId>
              </a:tblPr>
              <a:tblGrid>
                <a:gridCol w="1813034">
                  <a:extLst>
                    <a:ext uri="{9D8B030D-6E8A-4147-A177-3AD203B41FA5}">
                      <a16:colId xmlns:a16="http://schemas.microsoft.com/office/drawing/2014/main" val="3039038312"/>
                    </a:ext>
                  </a:extLst>
                </a:gridCol>
                <a:gridCol w="3373821">
                  <a:extLst>
                    <a:ext uri="{9D8B030D-6E8A-4147-A177-3AD203B41FA5}">
                      <a16:colId xmlns:a16="http://schemas.microsoft.com/office/drawing/2014/main" val="2747484958"/>
                    </a:ext>
                  </a:extLst>
                </a:gridCol>
                <a:gridCol w="3231931">
                  <a:extLst>
                    <a:ext uri="{9D8B030D-6E8A-4147-A177-3AD203B41FA5}">
                      <a16:colId xmlns:a16="http://schemas.microsoft.com/office/drawing/2014/main" val="4092933901"/>
                    </a:ext>
                  </a:extLst>
                </a:gridCol>
                <a:gridCol w="2757214">
                  <a:extLst>
                    <a:ext uri="{9D8B030D-6E8A-4147-A177-3AD203B41FA5}">
                      <a16:colId xmlns:a16="http://schemas.microsoft.com/office/drawing/2014/main" val="1697898211"/>
                    </a:ext>
                  </a:extLst>
                </a:gridCol>
              </a:tblGrid>
              <a:tr h="608850">
                <a:tc>
                  <a:txBody>
                    <a:bodyPr/>
                    <a:lstStyle/>
                    <a:p>
                      <a:pPr marL="0" algn="ctr" defTabSz="914400" rtl="0" eaLnBrk="1" latinLnBrk="0" hangingPunct="1">
                        <a:lnSpc>
                          <a:spcPct val="115000"/>
                        </a:lnSpc>
                      </a:pPr>
                      <a:r>
                        <a:rPr lang="en-IN" sz="1800" b="1" kern="1200" dirty="0">
                          <a:solidFill>
                            <a:schemeClr val="lt1"/>
                          </a:solidFill>
                          <a:latin typeface="+mn-lt"/>
                          <a:ea typeface="+mn-ea"/>
                          <a:cs typeface="+mn-cs"/>
                        </a:rPr>
                        <a:t>Priority Level</a:t>
                      </a:r>
                    </a:p>
                  </a:txBody>
                  <a:tcPr marL="9525" marR="9525" marT="9525" marB="9525" anchor="ctr"/>
                </a:tc>
                <a:tc>
                  <a:txBody>
                    <a:bodyPr/>
                    <a:lstStyle/>
                    <a:p>
                      <a:pPr marL="0" algn="ctr" defTabSz="914400" rtl="0" eaLnBrk="1" latinLnBrk="0" hangingPunct="1">
                        <a:lnSpc>
                          <a:spcPct val="115000"/>
                        </a:lnSpc>
                      </a:pPr>
                      <a:r>
                        <a:rPr lang="en-IN" sz="1800" b="1" kern="1200" dirty="0">
                          <a:solidFill>
                            <a:schemeClr val="lt1"/>
                          </a:solidFill>
                          <a:latin typeface="+mn-lt"/>
                          <a:ea typeface="+mn-ea"/>
                          <a:cs typeface="+mn-cs"/>
                        </a:rPr>
                        <a:t>Risk ID &amp; Description</a:t>
                      </a:r>
                    </a:p>
                  </a:txBody>
                  <a:tcPr marL="9525" marR="9525" marT="9525" marB="9525" anchor="ctr"/>
                </a:tc>
                <a:tc>
                  <a:txBody>
                    <a:bodyPr/>
                    <a:lstStyle/>
                    <a:p>
                      <a:pPr marL="0" algn="ctr" defTabSz="914400" rtl="0" eaLnBrk="1" latinLnBrk="0" hangingPunct="1">
                        <a:lnSpc>
                          <a:spcPct val="115000"/>
                        </a:lnSpc>
                      </a:pPr>
                      <a:r>
                        <a:rPr lang="en-IN" sz="1800" b="1" kern="1200" dirty="0">
                          <a:solidFill>
                            <a:schemeClr val="lt1"/>
                          </a:solidFill>
                          <a:latin typeface="+mn-lt"/>
                          <a:ea typeface="+mn-ea"/>
                          <a:cs typeface="+mn-cs"/>
                        </a:rPr>
                        <a:t>Rationale</a:t>
                      </a:r>
                    </a:p>
                  </a:txBody>
                  <a:tcPr marL="9525" marR="9525" marT="9525" marB="9525" anchor="ctr"/>
                </a:tc>
                <a:tc>
                  <a:txBody>
                    <a:bodyPr/>
                    <a:lstStyle/>
                    <a:p>
                      <a:pPr marL="0" algn="ctr" defTabSz="914400" rtl="0" eaLnBrk="1" latinLnBrk="0" hangingPunct="1">
                        <a:lnSpc>
                          <a:spcPct val="115000"/>
                        </a:lnSpc>
                      </a:pPr>
                      <a:r>
                        <a:rPr lang="en-IN" sz="1800" b="1" kern="1200" dirty="0">
                          <a:solidFill>
                            <a:schemeClr val="lt1"/>
                          </a:solidFill>
                          <a:latin typeface="+mn-lt"/>
                          <a:ea typeface="+mn-ea"/>
                          <a:cs typeface="+mn-cs"/>
                        </a:rPr>
                        <a:t>Action Urgency</a:t>
                      </a:r>
                    </a:p>
                  </a:txBody>
                  <a:tcPr marL="9525" marR="9525" marT="9525" marB="9525" anchor="ctr"/>
                </a:tc>
                <a:extLst>
                  <a:ext uri="{0D108BD9-81ED-4DB2-BD59-A6C34878D82A}">
                    <a16:rowId xmlns:a16="http://schemas.microsoft.com/office/drawing/2014/main" val="3296283810"/>
                  </a:ext>
                </a:extLst>
              </a:tr>
              <a:tr h="608850">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3732995812"/>
                  </a:ext>
                </a:extLst>
              </a:tr>
              <a:tr h="608850">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val="1364604435"/>
                  </a:ext>
                </a:extLst>
              </a:tr>
              <a:tr h="608850">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87773215"/>
                  </a:ext>
                </a:extLst>
              </a:tr>
              <a:tr h="608850">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3709354738"/>
                  </a:ext>
                </a:extLst>
              </a:tr>
              <a:tr h="608850">
                <a:tc>
                  <a:txBody>
                    <a:bodyPr/>
                    <a:lstStyle/>
                    <a:p>
                      <a:endParaRPr lang="en-US" sz="140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3582436471"/>
                  </a:ext>
                </a:extLst>
              </a:tr>
              <a:tr h="608850">
                <a:tc>
                  <a:txBody>
                    <a:bodyPr/>
                    <a:lstStyle/>
                    <a:p>
                      <a:endParaRPr lang="en-US" sz="140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2583726777"/>
                  </a:ext>
                </a:extLst>
              </a:tr>
            </a:tbl>
          </a:graphicData>
        </a:graphic>
      </p:graphicFrame>
    </p:spTree>
    <p:extLst>
      <p:ext uri="{BB962C8B-B14F-4D97-AF65-F5344CB8AC3E}">
        <p14:creationId xmlns:p14="http://schemas.microsoft.com/office/powerpoint/2010/main" val="1929206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CA1F9-1E51-FD12-1035-4E0B00FBA9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C6A3E-6093-DAC5-4A39-194BE04731C7}"/>
              </a:ext>
            </a:extLst>
          </p:cNvPr>
          <p:cNvSpPr>
            <a:spLocks noGrp="1"/>
          </p:cNvSpPr>
          <p:nvPr>
            <p:ph type="title"/>
          </p:nvPr>
        </p:nvSpPr>
        <p:spPr>
          <a:xfrm>
            <a:off x="727838"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Mitigation Plan</a:t>
            </a:r>
            <a:endParaRPr lang="en-US" sz="2600"/>
          </a:p>
        </p:txBody>
      </p:sp>
      <p:sp>
        <p:nvSpPr>
          <p:cNvPr id="3" name="Content Placeholder 2">
            <a:extLst>
              <a:ext uri="{FF2B5EF4-FFF2-40B4-BE49-F238E27FC236}">
                <a16:creationId xmlns:a16="http://schemas.microsoft.com/office/drawing/2014/main" id="{576B3AF5-932A-403C-E459-3343478E5494}"/>
              </a:ext>
            </a:extLst>
          </p:cNvPr>
          <p:cNvSpPr>
            <a:spLocks noGrp="1"/>
          </p:cNvSpPr>
          <p:nvPr>
            <p:ph idx="1"/>
          </p:nvPr>
        </p:nvSpPr>
        <p:spPr>
          <a:xfrm>
            <a:off x="853966" y="1203431"/>
            <a:ext cx="10515600" cy="4831639"/>
          </a:xfrm>
        </p:spPr>
        <p:txBody>
          <a:bodyPr>
            <a:normAutofit/>
          </a:bodyPr>
          <a:lstStyle/>
          <a:p>
            <a:pPr marL="0" indent="0">
              <a:buNone/>
            </a:pPr>
            <a:r>
              <a:rPr lang="en-US" sz="2000" b="1" dirty="0">
                <a:latin typeface="Arial" panose="020B0604020202020204" pitchFamily="34" charset="0"/>
                <a:cs typeface="Arial" panose="020B0604020202020204" pitchFamily="34" charset="0"/>
              </a:rPr>
              <a:t>Key insights from the Risk Mitigation Plan: </a:t>
            </a:r>
            <a:endParaRPr lang="en-US" sz="2000" b="1" dirty="0" smtClean="0">
              <a:latin typeface="Arial" panose="020B0604020202020204" pitchFamily="34" charset="0"/>
              <a:cs typeface="Arial" panose="020B0604020202020204" pitchFamily="34" charset="0"/>
            </a:endParaRPr>
          </a:p>
          <a:p>
            <a:pPr marL="0" indent="0">
              <a:buNone/>
            </a:pPr>
            <a:endParaRPr lang="en-US" sz="2000" b="1" dirty="0">
              <a:latin typeface="Arial" panose="020B0604020202020204" pitchFamily="34" charset="0"/>
              <a:cs typeface="Arial" panose="020B0604020202020204" pitchFamily="34" charset="0"/>
            </a:endParaRPr>
          </a:p>
          <a:p>
            <a:pPr marL="0" indent="0">
              <a:buNone/>
            </a:pPr>
            <a:r>
              <a:rPr lang="en-US" sz="2000" b="1" dirty="0"/>
              <a:t>Data security is a top priority</a:t>
            </a:r>
            <a:r>
              <a:rPr lang="en-US" sz="2000" dirty="0"/>
              <a:t>, with mitigation including encryption, role-based access controls, and regular audits to prevent patient data breaches</a:t>
            </a:r>
            <a:r>
              <a:rPr lang="en-US" sz="2000" dirty="0" smtClean="0"/>
              <a:t>.</a:t>
            </a:r>
          </a:p>
          <a:p>
            <a:pPr marL="0" indent="0">
              <a:buNone/>
            </a:pPr>
            <a:r>
              <a:rPr lang="en-US" sz="2000" dirty="0"/>
              <a:t>Staff resistance to change is addressed through structured training, ongoing feedback, and the use of departmental change champions to support adoption</a:t>
            </a:r>
            <a:r>
              <a:rPr lang="en-US" sz="2000" dirty="0" smtClean="0"/>
              <a:t>.</a:t>
            </a:r>
          </a:p>
          <a:p>
            <a:pPr marL="0" indent="0">
              <a:buNone/>
            </a:pPr>
            <a:r>
              <a:rPr lang="en-US" sz="2000" dirty="0"/>
              <a:t>Operational inefficiencies like high no-show rates and long wait times are being tackled with automation, proactive communication, and workflow optimization</a:t>
            </a:r>
            <a:r>
              <a:rPr lang="en-US" sz="2000" dirty="0" smtClean="0"/>
              <a:t>.</a:t>
            </a:r>
          </a:p>
          <a:p>
            <a:pPr marL="0" indent="0">
              <a:buNone/>
            </a:pPr>
            <a:r>
              <a:rPr lang="en-US" sz="2000" dirty="0"/>
              <a:t>System integration risks are proactively managed via early-stage testing, expert involvement, and allocated buffer time in project timelines</a:t>
            </a:r>
            <a:r>
              <a:rPr lang="en-US" sz="2000" dirty="0" smtClean="0"/>
              <a:t>.</a:t>
            </a:r>
          </a:p>
          <a:p>
            <a:pPr marL="0" indent="0">
              <a:buNone/>
            </a:pPr>
            <a:r>
              <a:rPr lang="en-US" sz="2000" b="1"/>
              <a:t>Comprehensive contingency plans are in place for all high-priority risks</a:t>
            </a:r>
            <a:r>
              <a:rPr lang="en-US" sz="2000"/>
              <a:t>, ensuring quick response and minimal disruption if mitigation measures fail.</a:t>
            </a:r>
            <a:endParaRPr lang="en-US" sz="2000" b="1" dirty="0"/>
          </a:p>
        </p:txBody>
      </p:sp>
    </p:spTree>
    <p:extLst>
      <p:ext uri="{BB962C8B-B14F-4D97-AF65-F5344CB8AC3E}">
        <p14:creationId xmlns:p14="http://schemas.microsoft.com/office/powerpoint/2010/main" val="1490709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on a table&#10;&#10;AI-generated content may be incorrect.">
            <a:extLst>
              <a:ext uri="{FF2B5EF4-FFF2-40B4-BE49-F238E27FC236}">
                <a16:creationId xmlns:a16="http://schemas.microsoft.com/office/drawing/2014/main" id="{EFEA5A54-5C02-28E2-BA84-30AFB1093D2A}"/>
              </a:ext>
            </a:extLst>
          </p:cNvPr>
          <p:cNvPicPr>
            <a:picLocks noChangeAspect="1"/>
          </p:cNvPicPr>
          <p:nvPr/>
        </p:nvPicPr>
        <p:blipFill>
          <a:blip r:embed="rId2"/>
          <a:stretch>
            <a:fillRect/>
          </a:stretch>
        </p:blipFill>
        <p:spPr>
          <a:xfrm>
            <a:off x="839787" y="476249"/>
            <a:ext cx="10512424" cy="5561943"/>
          </a:xfrm>
          <a:prstGeom prst="rect">
            <a:avLst/>
          </a:prstGeom>
        </p:spPr>
      </p:pic>
      <p:sp>
        <p:nvSpPr>
          <p:cNvPr id="3" name="Title 1">
            <a:extLst>
              <a:ext uri="{FF2B5EF4-FFF2-40B4-BE49-F238E27FC236}">
                <a16:creationId xmlns:a16="http://schemas.microsoft.com/office/drawing/2014/main" id="{F7B86253-796E-703B-7A9F-3B754755BAED}"/>
              </a:ext>
            </a:extLst>
          </p:cNvPr>
          <p:cNvSpPr>
            <a:spLocks noGrp="1"/>
          </p:cNvSpPr>
          <p:nvPr>
            <p:ph type="title"/>
          </p:nvPr>
        </p:nvSpPr>
        <p:spPr>
          <a:xfrm>
            <a:off x="1137745" y="2973141"/>
            <a:ext cx="9916510" cy="911717"/>
          </a:xfrm>
          <a:solidFill>
            <a:schemeClr val="bg1"/>
          </a:solidFill>
        </p:spPr>
        <p:txBody>
          <a:bodyPr anchor="ctr">
            <a:normAutofit fontScale="90000"/>
          </a:bodyPr>
          <a:lstStyle/>
          <a:p>
            <a:pPr algn="ctr"/>
            <a:r>
              <a:rPr lang="en-US" sz="5400" dirty="0"/>
              <a:t>Findings and Recommendations</a:t>
            </a:r>
          </a:p>
        </p:txBody>
      </p:sp>
    </p:spTree>
    <p:extLst>
      <p:ext uri="{BB962C8B-B14F-4D97-AF65-F5344CB8AC3E}">
        <p14:creationId xmlns:p14="http://schemas.microsoft.com/office/powerpoint/2010/main" val="2009872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9278-D130-AEAC-DB5C-7341D0A35BD1}"/>
              </a:ext>
            </a:extLst>
          </p:cNvPr>
          <p:cNvSpPr>
            <a:spLocks noGrp="1"/>
          </p:cNvSpPr>
          <p:nvPr>
            <p:ph type="title"/>
          </p:nvPr>
        </p:nvSpPr>
        <p:spPr/>
        <p:txBody>
          <a:bodyPr/>
          <a:lstStyle/>
          <a:p>
            <a:r>
              <a:rPr lang="en-US" dirty="0"/>
              <a:t>Key Findings</a:t>
            </a:r>
          </a:p>
        </p:txBody>
      </p:sp>
      <p:sp>
        <p:nvSpPr>
          <p:cNvPr id="7" name="Content Placeholder 2">
            <a:extLst>
              <a:ext uri="{FF2B5EF4-FFF2-40B4-BE49-F238E27FC236}">
                <a16:creationId xmlns:a16="http://schemas.microsoft.com/office/drawing/2014/main" id="{25A48E1B-FD0D-1AB0-8815-4C80B1B879C2}"/>
              </a:ext>
            </a:extLst>
          </p:cNvPr>
          <p:cNvSpPr txBox="1">
            <a:spLocks/>
          </p:cNvSpPr>
          <p:nvPr/>
        </p:nvSpPr>
        <p:spPr>
          <a:xfrm>
            <a:off x="838200" y="1412875"/>
            <a:ext cx="10515600" cy="47640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b="1" dirty="0"/>
              <a:t>Operational Bottlenecks Identified</a:t>
            </a:r>
            <a:r>
              <a:rPr lang="en-US" sz="2000" dirty="0"/>
              <a:t>: Technicians and doctors are highly </a:t>
            </a:r>
            <a:r>
              <a:rPr lang="en-US" sz="2000" dirty="0" err="1"/>
              <a:t>overutilized</a:t>
            </a:r>
            <a:r>
              <a:rPr lang="en-US" sz="2000" dirty="0"/>
              <a:t>, with usage exceeding sustainable thresholds, indicating possible burnout risks and inefficiencies</a:t>
            </a:r>
            <a:r>
              <a:rPr lang="en-US" sz="2000" dirty="0" smtClean="0"/>
              <a:t>.</a:t>
            </a:r>
          </a:p>
          <a:p>
            <a:pPr marL="457200" indent="-457200">
              <a:buFont typeface="+mj-lt"/>
              <a:buAutoNum type="arabicPeriod"/>
            </a:pPr>
            <a:r>
              <a:rPr lang="en-US" sz="2000" b="1" dirty="0"/>
              <a:t>Satisfaction Disparities Among Departments</a:t>
            </a:r>
            <a:r>
              <a:rPr lang="en-US" sz="2000" dirty="0"/>
              <a:t>: Departments like Cardiology, Neurology, and Pediatrics show high satisfaction, whereas Oncology and Orthopedics suffer from low satisfaction levels, often aligning with peak usage periods</a:t>
            </a:r>
            <a:r>
              <a:rPr lang="en-US" sz="2000" dirty="0" smtClean="0"/>
              <a:t>.</a:t>
            </a:r>
          </a:p>
          <a:p>
            <a:pPr marL="457200" indent="-457200">
              <a:buFont typeface="+mj-lt"/>
              <a:buAutoNum type="arabicPeriod"/>
            </a:pPr>
            <a:r>
              <a:rPr lang="en-US" sz="2000" b="1" dirty="0"/>
              <a:t>Time-based Appointment Trends</a:t>
            </a:r>
            <a:r>
              <a:rPr lang="en-US" sz="2000" dirty="0"/>
              <a:t>: The busiest times for appointments are early mornings and early afternoons. Mondays show the highest volume, with a gradual decline toward the weekend</a:t>
            </a:r>
            <a:r>
              <a:rPr lang="en-US" sz="2000" dirty="0" smtClean="0"/>
              <a:t>.</a:t>
            </a:r>
          </a:p>
          <a:p>
            <a:pPr marL="457200" indent="-457200">
              <a:buFont typeface="+mj-lt"/>
              <a:buAutoNum type="arabicPeriod"/>
            </a:pPr>
            <a:r>
              <a:rPr lang="en-US" sz="2000" b="1" dirty="0"/>
              <a:t>Underutilized Resources</a:t>
            </a:r>
            <a:r>
              <a:rPr lang="en-US" sz="2000" dirty="0"/>
              <a:t>: Equipment and nursing staff are underutilized, pointing to an imbalance in resource allocation</a:t>
            </a:r>
            <a:r>
              <a:rPr lang="en-US" sz="2000" dirty="0" smtClean="0"/>
              <a:t>.</a:t>
            </a:r>
          </a:p>
          <a:p>
            <a:pPr marL="457200" indent="-457200">
              <a:buFont typeface="+mj-lt"/>
              <a:buAutoNum type="arabicPeriod"/>
            </a:pPr>
            <a:r>
              <a:rPr lang="en-US" sz="2000" b="1" dirty="0"/>
              <a:t>Preliminary Correlation Between Peak Times and Dissatisfaction</a:t>
            </a:r>
            <a:r>
              <a:rPr lang="en-US" sz="2000" dirty="0"/>
              <a:t>: Peak appointment times may be contributing to reduced satisfaction, especially in complex-care departments.</a:t>
            </a:r>
          </a:p>
        </p:txBody>
      </p:sp>
    </p:spTree>
    <p:extLst>
      <p:ext uri="{BB962C8B-B14F-4D97-AF65-F5344CB8AC3E}">
        <p14:creationId xmlns:p14="http://schemas.microsoft.com/office/powerpoint/2010/main" val="3730067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42F31-6A10-35C1-6737-09A12F09850E}"/>
              </a:ext>
            </a:extLst>
          </p:cNvPr>
          <p:cNvSpPr>
            <a:spLocks noGrp="1"/>
          </p:cNvSpPr>
          <p:nvPr>
            <p:ph type="title"/>
          </p:nvPr>
        </p:nvSpPr>
        <p:spPr/>
        <p:txBody>
          <a:bodyPr/>
          <a:lstStyle/>
          <a:p>
            <a:r>
              <a:rPr lang="en-US" dirty="0"/>
              <a:t>Key Recommendations</a:t>
            </a:r>
          </a:p>
        </p:txBody>
      </p:sp>
      <p:sp>
        <p:nvSpPr>
          <p:cNvPr id="3" name="Content Placeholder 2">
            <a:extLst>
              <a:ext uri="{FF2B5EF4-FFF2-40B4-BE49-F238E27FC236}">
                <a16:creationId xmlns:a16="http://schemas.microsoft.com/office/drawing/2014/main" id="{642742A0-BDA6-9D12-F4FD-23982C3CF938}"/>
              </a:ext>
            </a:extLst>
          </p:cNvPr>
          <p:cNvSpPr>
            <a:spLocks noGrp="1"/>
          </p:cNvSpPr>
          <p:nvPr>
            <p:ph idx="1"/>
          </p:nvPr>
        </p:nvSpPr>
        <p:spPr>
          <a:xfrm>
            <a:off x="838200" y="1412875"/>
            <a:ext cx="10515600" cy="4764088"/>
          </a:xfrm>
        </p:spPr>
        <p:txBody>
          <a:bodyPr>
            <a:normAutofit/>
          </a:bodyPr>
          <a:lstStyle/>
          <a:p>
            <a:pPr marL="457200" indent="-457200">
              <a:buFont typeface="+mj-lt"/>
              <a:buAutoNum type="arabicPeriod"/>
            </a:pPr>
            <a:r>
              <a:rPr lang="en-US" sz="2000" b="1" dirty="0"/>
              <a:t>Reallocate Tasks to Underused Resources</a:t>
            </a:r>
            <a:r>
              <a:rPr lang="en-US" sz="2000" dirty="0"/>
              <a:t>: Shift appropriate responsibilities from doctors and technicians to nurses and better integrate available equipment to balance the load</a:t>
            </a:r>
            <a:r>
              <a:rPr lang="en-US" sz="2000" dirty="0" smtClean="0"/>
              <a:t>.</a:t>
            </a:r>
          </a:p>
          <a:p>
            <a:pPr marL="457200" indent="-457200">
              <a:buFont typeface="+mj-lt"/>
              <a:buAutoNum type="arabicPeriod"/>
            </a:pPr>
            <a:r>
              <a:rPr lang="en-US" sz="2000" b="1" dirty="0"/>
              <a:t>Restructure Scheduling Around Peak Times</a:t>
            </a:r>
            <a:r>
              <a:rPr lang="en-US" sz="2000" dirty="0"/>
              <a:t>: Use data insights to promote appointments during lull periods with incentives or dynamic pricing, improving distribution across the day</a:t>
            </a:r>
            <a:r>
              <a:rPr lang="en-US" sz="2000" dirty="0" smtClean="0"/>
              <a:t>.</a:t>
            </a:r>
          </a:p>
          <a:p>
            <a:pPr marL="457200" indent="-457200">
              <a:buFont typeface="+mj-lt"/>
              <a:buAutoNum type="arabicPeriod"/>
            </a:pPr>
            <a:r>
              <a:rPr lang="en-US" sz="2000" b="1" dirty="0"/>
              <a:t>Department-Specific Interventions</a:t>
            </a:r>
            <a:r>
              <a:rPr lang="en-US" sz="2000" dirty="0"/>
              <a:t>: Focus on process improvements in Oncology and Orthopedics — possibly via appointment length adjustments, dedicated care teams, or patient communication enhancements</a:t>
            </a:r>
            <a:r>
              <a:rPr lang="en-US" sz="2000" dirty="0" smtClean="0"/>
              <a:t>.</a:t>
            </a:r>
          </a:p>
          <a:p>
            <a:pPr marL="457200" indent="-457200">
              <a:buFont typeface="+mj-lt"/>
              <a:buAutoNum type="arabicPeriod"/>
            </a:pPr>
            <a:r>
              <a:rPr lang="en-US" sz="2000" b="1" dirty="0"/>
              <a:t>Enhance Visual Dashboards for Stakeholders</a:t>
            </a:r>
            <a:r>
              <a:rPr lang="en-US" sz="2000" dirty="0"/>
              <a:t>: Ensure dashboards provide real-time data on resource utilization, appointment load, and satisfaction metrics to support responsive decision-making</a:t>
            </a:r>
            <a:r>
              <a:rPr lang="en-US" sz="2000" dirty="0" smtClean="0"/>
              <a:t>.</a:t>
            </a:r>
          </a:p>
          <a:p>
            <a:pPr marL="457200" indent="-457200">
              <a:buFont typeface="+mj-lt"/>
              <a:buAutoNum type="arabicPeriod"/>
            </a:pPr>
            <a:r>
              <a:rPr lang="en-US" sz="2000" b="1" dirty="0"/>
              <a:t>Monitor and Adjust Staffing Models</a:t>
            </a:r>
            <a:r>
              <a:rPr lang="en-US" sz="2000" dirty="0"/>
              <a:t>: Use ongoing data analysis to model peak vs. off-peak staffing needs dynamically, ensuring better service during rush hours without overwhelming staff.</a:t>
            </a:r>
          </a:p>
        </p:txBody>
      </p:sp>
    </p:spTree>
    <p:extLst>
      <p:ext uri="{BB962C8B-B14F-4D97-AF65-F5344CB8AC3E}">
        <p14:creationId xmlns:p14="http://schemas.microsoft.com/office/powerpoint/2010/main" val="1834520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26C0-A269-1055-3524-1769FB448F48}"/>
              </a:ext>
            </a:extLst>
          </p:cNvPr>
          <p:cNvSpPr>
            <a:spLocks noGrp="1"/>
          </p:cNvSpPr>
          <p:nvPr>
            <p:ph type="title"/>
          </p:nvPr>
        </p:nvSpPr>
        <p:spPr>
          <a:xfrm>
            <a:off x="743608" y="322316"/>
            <a:ext cx="10515600" cy="685909"/>
          </a:xfrm>
        </p:spPr>
        <p:txBody>
          <a:bodyPr/>
          <a:lstStyle/>
          <a:p>
            <a:r>
              <a:rPr lang="en-US" dirty="0"/>
              <a:t>Conclusion</a:t>
            </a:r>
          </a:p>
        </p:txBody>
      </p:sp>
      <p:sp>
        <p:nvSpPr>
          <p:cNvPr id="5" name="Content Placeholder 4">
            <a:extLst>
              <a:ext uri="{FF2B5EF4-FFF2-40B4-BE49-F238E27FC236}">
                <a16:creationId xmlns:a16="http://schemas.microsoft.com/office/drawing/2014/main" id="{D9E6854C-0542-664B-E5C6-DEC575208B7B}"/>
              </a:ext>
            </a:extLst>
          </p:cNvPr>
          <p:cNvSpPr>
            <a:spLocks noGrp="1"/>
          </p:cNvSpPr>
          <p:nvPr>
            <p:ph idx="1"/>
          </p:nvPr>
        </p:nvSpPr>
        <p:spPr>
          <a:xfrm>
            <a:off x="853966" y="1203433"/>
            <a:ext cx="10515600" cy="4831639"/>
          </a:xfrm>
        </p:spPr>
        <p:txBody>
          <a:bodyPr>
            <a:normAutofit/>
          </a:bodyPr>
          <a:lstStyle/>
          <a:p>
            <a:pPr marL="0" indent="0">
              <a:buNone/>
            </a:pPr>
            <a:r>
              <a:rPr lang="en-US" sz="2000" b="1" dirty="0"/>
              <a:t>Provide a summary of observations in 3–5 bullet points.</a:t>
            </a:r>
          </a:p>
          <a:p>
            <a:pPr marL="342900" indent="-342900">
              <a:buFont typeface="+mj-lt"/>
              <a:buAutoNum type="arabicPeriod"/>
            </a:pPr>
            <a:r>
              <a:rPr lang="en-US" dirty="0"/>
              <a:t> Peak appointment hours and days are predictable and can be leveraged for strategic planning.</a:t>
            </a:r>
          </a:p>
          <a:p>
            <a:pPr marL="342900" indent="-342900">
              <a:buFont typeface="+mj-lt"/>
              <a:buAutoNum type="arabicPeriod"/>
            </a:pPr>
            <a:r>
              <a:rPr lang="en-US" dirty="0"/>
              <a:t> Resource strain and satisfaction are inversely related in complex-care departments.</a:t>
            </a:r>
          </a:p>
          <a:p>
            <a:pPr marL="342900" indent="-342900">
              <a:buFont typeface="+mj-lt"/>
              <a:buAutoNum type="arabicPeriod"/>
            </a:pPr>
            <a:r>
              <a:rPr lang="en-US" dirty="0"/>
              <a:t> Operational inefficiencies are largely tied to unbalanced workload distribution.</a:t>
            </a:r>
          </a:p>
          <a:p>
            <a:pPr marL="342900" indent="-342900">
              <a:buFont typeface="+mj-lt"/>
              <a:buAutoNum type="arabicPeriod"/>
            </a:pPr>
            <a:r>
              <a:rPr lang="en-US" dirty="0"/>
              <a:t> Effective data visualization and dashboard use is critical for informed decisions.</a:t>
            </a:r>
          </a:p>
          <a:p>
            <a:pPr marL="342900" indent="-342900">
              <a:buFont typeface="+mj-lt"/>
              <a:buAutoNum type="arabicPeriod"/>
            </a:pPr>
            <a:r>
              <a:rPr lang="en-US" dirty="0"/>
              <a:t> Proactive adjustments to scheduling and staffing can significantly improve patient satisfaction and employee workload balance.</a:t>
            </a:r>
          </a:p>
        </p:txBody>
      </p:sp>
    </p:spTree>
    <p:extLst>
      <p:ext uri="{BB962C8B-B14F-4D97-AF65-F5344CB8AC3E}">
        <p14:creationId xmlns:p14="http://schemas.microsoft.com/office/powerpoint/2010/main" val="3669461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AA11E-E3E2-DB95-842A-80E219719BFD}"/>
            </a:ext>
          </a:extLst>
        </p:cNvPr>
        <p:cNvGrpSpPr/>
        <p:nvPr/>
      </p:nvGrpSpPr>
      <p:grpSpPr>
        <a:xfrm>
          <a:off x="0" y="0"/>
          <a:ext cx="0" cy="0"/>
          <a:chOff x="0" y="0"/>
          <a:chExt cx="0" cy="0"/>
        </a:xfrm>
      </p:grpSpPr>
      <p:pic>
        <p:nvPicPr>
          <p:cNvPr id="4" name="Picture 3" descr="A close-up of a word&#10;&#10;AI-generated content may be incorrect.">
            <a:extLst>
              <a:ext uri="{FF2B5EF4-FFF2-40B4-BE49-F238E27FC236}">
                <a16:creationId xmlns:a16="http://schemas.microsoft.com/office/drawing/2014/main" id="{5E7F0D45-64F8-528E-DC93-D38673F6AA93}"/>
              </a:ext>
            </a:extLst>
          </p:cNvPr>
          <p:cNvPicPr>
            <a:picLocks noChangeAspect="1"/>
          </p:cNvPicPr>
          <p:nvPr/>
        </p:nvPicPr>
        <p:blipFill>
          <a:blip r:embed="rId2"/>
          <a:stretch>
            <a:fillRect/>
          </a:stretch>
        </p:blipFill>
        <p:spPr>
          <a:xfrm>
            <a:off x="851335" y="310920"/>
            <a:ext cx="10500877" cy="5509460"/>
          </a:xfrm>
          <a:prstGeom prst="rect">
            <a:avLst/>
          </a:prstGeom>
        </p:spPr>
      </p:pic>
    </p:spTree>
    <p:extLst>
      <p:ext uri="{BB962C8B-B14F-4D97-AF65-F5344CB8AC3E}">
        <p14:creationId xmlns:p14="http://schemas.microsoft.com/office/powerpoint/2010/main" val="3619358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2B497-4F00-994B-2BA5-D3FCD18180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C238D-D2CA-83BE-38DC-59ADE1C33437}"/>
              </a:ext>
            </a:extLst>
          </p:cNvPr>
          <p:cNvSpPr>
            <a:spLocks noGrp="1"/>
          </p:cNvSpPr>
          <p:nvPr>
            <p:ph type="title"/>
          </p:nvPr>
        </p:nvSpPr>
        <p:spPr>
          <a:xfrm>
            <a:off x="743608" y="322316"/>
            <a:ext cx="10515600" cy="685909"/>
          </a:xfrm>
        </p:spPr>
        <p:txBody>
          <a:bodyPr/>
          <a:lstStyle/>
          <a:p>
            <a:r>
              <a:rPr lang="en-US"/>
              <a:t>Appendix</a:t>
            </a:r>
          </a:p>
        </p:txBody>
      </p:sp>
      <p:sp>
        <p:nvSpPr>
          <p:cNvPr id="5" name="Content Placeholder 4">
            <a:extLst>
              <a:ext uri="{FF2B5EF4-FFF2-40B4-BE49-F238E27FC236}">
                <a16:creationId xmlns:a16="http://schemas.microsoft.com/office/drawing/2014/main" id="{3751F501-CE26-00C6-CB83-D2BD79DEC3A9}"/>
              </a:ext>
            </a:extLst>
          </p:cNvPr>
          <p:cNvSpPr>
            <a:spLocks noGrp="1"/>
          </p:cNvSpPr>
          <p:nvPr>
            <p:ph idx="1"/>
          </p:nvPr>
        </p:nvSpPr>
        <p:spPr>
          <a:xfrm>
            <a:off x="838200" y="1219200"/>
            <a:ext cx="10515600" cy="4831639"/>
          </a:xfrm>
        </p:spPr>
        <p:txBody>
          <a:bodyPr>
            <a:normAutofit/>
          </a:bodyPr>
          <a:lstStyle/>
          <a:p>
            <a:pPr marL="0" indent="0">
              <a:buNone/>
            </a:pPr>
            <a:r>
              <a:rPr lang="en-US" sz="2000" b="1"/>
              <a:t>Note: </a:t>
            </a:r>
            <a:r>
              <a:rPr lang="en-US" sz="2000"/>
              <a:t>Use this section to include supplementary materials, such as charts, graphs, data tables, and other supporting documents, for this Business Analysis (BA) report.</a:t>
            </a:r>
            <a:endParaRPr lang="en-US" sz="3600" b="1"/>
          </a:p>
        </p:txBody>
      </p:sp>
    </p:spTree>
    <p:extLst>
      <p:ext uri="{BB962C8B-B14F-4D97-AF65-F5344CB8AC3E}">
        <p14:creationId xmlns:p14="http://schemas.microsoft.com/office/powerpoint/2010/main" val="2467990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EF916-4C24-3997-48BE-91D3547D06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E27CD7-E15A-5454-A028-8718AC4394DD}"/>
              </a:ext>
            </a:extLst>
          </p:cNvPr>
          <p:cNvSpPr>
            <a:spLocks noGrp="1"/>
          </p:cNvSpPr>
          <p:nvPr>
            <p:ph type="title"/>
          </p:nvPr>
        </p:nvSpPr>
        <p:spPr>
          <a:xfrm>
            <a:off x="838200" y="365125"/>
            <a:ext cx="10515600" cy="685909"/>
          </a:xfrm>
        </p:spPr>
        <p:txBody>
          <a:bodyPr anchor="ctr">
            <a:normAutofit/>
          </a:bodyPr>
          <a:lstStyle/>
          <a:p>
            <a:r>
              <a:rPr lang="en-US" dirty="0"/>
              <a:t>Introduction</a:t>
            </a:r>
          </a:p>
        </p:txBody>
      </p:sp>
      <p:sp>
        <p:nvSpPr>
          <p:cNvPr id="3" name="Content Placeholder 2">
            <a:extLst>
              <a:ext uri="{FF2B5EF4-FFF2-40B4-BE49-F238E27FC236}">
                <a16:creationId xmlns:a16="http://schemas.microsoft.com/office/drawing/2014/main" id="{2FE407AB-8F43-19B5-57E3-5275860F9F3C}"/>
              </a:ext>
            </a:extLst>
          </p:cNvPr>
          <p:cNvSpPr>
            <a:spLocks noGrp="1"/>
          </p:cNvSpPr>
          <p:nvPr>
            <p:ph sz="half" idx="1"/>
          </p:nvPr>
        </p:nvSpPr>
        <p:spPr>
          <a:xfrm>
            <a:off x="838200" y="1163789"/>
            <a:ext cx="5181600" cy="5013174"/>
          </a:xfrm>
        </p:spPr>
        <p:txBody>
          <a:bodyPr>
            <a:normAutofit/>
          </a:bodyPr>
          <a:lstStyle/>
          <a:p>
            <a:pPr marL="0" indent="0" rtl="0" fontAlgn="base">
              <a:buNone/>
            </a:pPr>
            <a:endParaRPr lang="en-US" sz="1700" b="0" i="0">
              <a:effectLst/>
            </a:endParaRPr>
          </a:p>
          <a:p>
            <a:pPr marL="0" indent="0">
              <a:spcAft>
                <a:spcPts val="800"/>
              </a:spcAft>
              <a:buNone/>
            </a:pPr>
            <a:endParaRPr lang="en-US" sz="1700"/>
          </a:p>
        </p:txBody>
      </p:sp>
      <p:sp>
        <p:nvSpPr>
          <p:cNvPr id="5" name="TextBox 4">
            <a:extLst>
              <a:ext uri="{FF2B5EF4-FFF2-40B4-BE49-F238E27FC236}">
                <a16:creationId xmlns:a16="http://schemas.microsoft.com/office/drawing/2014/main" id="{6D7AF7EF-E49F-1E76-3D36-A0F54B7E5427}"/>
              </a:ext>
            </a:extLst>
          </p:cNvPr>
          <p:cNvSpPr txBox="1"/>
          <p:nvPr/>
        </p:nvSpPr>
        <p:spPr>
          <a:xfrm>
            <a:off x="947738" y="1163789"/>
            <a:ext cx="10763412" cy="8094524"/>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Summarize the opportunity, describe the approach, and outline the key questions or hypotheses to be analyzed in 6 bullet points.</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Opportunity:</a:t>
            </a:r>
          </a:p>
          <a:p>
            <a:r>
              <a:rPr lang="en-US" sz="2000" dirty="0">
                <a:latin typeface="Arial" panose="020B0604020202020204" pitchFamily="34" charset="0"/>
                <a:cs typeface="Arial" panose="020B0604020202020204" pitchFamily="34" charset="0"/>
              </a:rPr>
              <a:t>1. Improve patient experience by overhauling the scheduling and communication systems to reduce wait times, cancellations, and confusion.</a:t>
            </a:r>
          </a:p>
          <a:p>
            <a:r>
              <a:rPr lang="en-US" sz="2000" dirty="0">
                <a:latin typeface="Arial" panose="020B0604020202020204" pitchFamily="34" charset="0"/>
                <a:cs typeface="Arial" panose="020B0604020202020204" pitchFamily="34" charset="0"/>
              </a:rPr>
              <a:t>2. Optimize operational efficiency by addressing resource allocation, outdated systems, and inter-departmental communication gaps among doctors, nurses, and administrative staff.</a:t>
            </a:r>
          </a:p>
          <a:p>
            <a:r>
              <a:rPr lang="en-US" sz="2000" b="1" dirty="0" smtClean="0">
                <a:latin typeface="Arial" panose="020B0604020202020204" pitchFamily="34" charset="0"/>
                <a:cs typeface="Arial" panose="020B0604020202020204" pitchFamily="34" charset="0"/>
              </a:rPr>
              <a:t>Approach</a:t>
            </a:r>
            <a:r>
              <a:rPr lang="en-US" sz="2000" b="1" dirty="0">
                <a:latin typeface="Arial" panose="020B0604020202020204" pitchFamily="34" charset="0"/>
                <a:cs typeface="Arial" panose="020B0604020202020204" pitchFamily="34" charset="0"/>
              </a:rPr>
              <a:t>:</a:t>
            </a:r>
          </a:p>
          <a:p>
            <a:r>
              <a:rPr lang="en-US" sz="2000" dirty="0">
                <a:latin typeface="Arial" panose="020B0604020202020204" pitchFamily="34" charset="0"/>
                <a:cs typeface="Arial" panose="020B0604020202020204" pitchFamily="34" charset="0"/>
              </a:rPr>
              <a:t>1. Conduct system-wide diagnostics to identify key inefficiencies in scheduling, resource usage, and data management using interviews, process mapping, and system audits.</a:t>
            </a:r>
          </a:p>
          <a:p>
            <a:r>
              <a:rPr lang="en-US" sz="2000" dirty="0">
                <a:latin typeface="Arial" panose="020B0604020202020204" pitchFamily="34" charset="0"/>
                <a:cs typeface="Arial" panose="020B0604020202020204" pitchFamily="34" charset="0"/>
              </a:rPr>
              <a:t>2. Implement an integrated Hospital Information System (HIS) with real-time scheduling, notification, and analytics capabilities across departments.</a:t>
            </a:r>
          </a:p>
          <a:p>
            <a:r>
              <a:rPr lang="en-US" sz="2000" b="1" dirty="0" smtClean="0">
                <a:latin typeface="Arial" panose="020B0604020202020204" pitchFamily="34" charset="0"/>
                <a:cs typeface="Arial" panose="020B0604020202020204" pitchFamily="34" charset="0"/>
              </a:rPr>
              <a:t>Key </a:t>
            </a:r>
            <a:r>
              <a:rPr lang="en-US" sz="2000" b="1" dirty="0">
                <a:latin typeface="Arial" panose="020B0604020202020204" pitchFamily="34" charset="0"/>
                <a:cs typeface="Arial" panose="020B0604020202020204" pitchFamily="34" charset="0"/>
              </a:rPr>
              <a:t>questions/hypotheses:</a:t>
            </a:r>
          </a:p>
          <a:p>
            <a:pPr marL="457200" indent="-457200">
              <a:buFont typeface="+mj-lt"/>
              <a:buAutoNum type="arabicPeriod"/>
            </a:pPr>
            <a:r>
              <a:rPr lang="en-US" sz="2000" dirty="0">
                <a:latin typeface="Arial" panose="020B0604020202020204" pitchFamily="34" charset="0"/>
                <a:cs typeface="Arial" panose="020B0604020202020204" pitchFamily="34" charset="0"/>
              </a:rPr>
              <a:t>Would integrating scheduling, billing, and record systems reduce double-bookings and patient complaints?</a:t>
            </a:r>
          </a:p>
          <a:p>
            <a:pPr marL="457200" indent="-457200">
              <a:buFont typeface="+mj-lt"/>
              <a:buAutoNum type="arabicPeriod"/>
            </a:pPr>
            <a:r>
              <a:rPr lang="en-US" sz="2000" dirty="0" smtClean="0">
                <a:latin typeface="Arial" panose="020B0604020202020204" pitchFamily="34" charset="0"/>
                <a:cs typeface="Arial" panose="020B0604020202020204" pitchFamily="34" charset="0"/>
              </a:rPr>
              <a:t>Can </a:t>
            </a:r>
            <a:r>
              <a:rPr lang="en-US" sz="2000" dirty="0">
                <a:latin typeface="Arial" panose="020B0604020202020204" pitchFamily="34" charset="0"/>
                <a:cs typeface="Arial" panose="020B0604020202020204" pitchFamily="34" charset="0"/>
              </a:rPr>
              <a:t>a real-time notification system significantly reduce missed appointments and patient frustration?</a:t>
            </a: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6235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F5C5E-7716-CA10-DAB2-666A153608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8C3711-4A27-FA26-14FC-100F93C860E8}"/>
              </a:ext>
            </a:extLst>
          </p:cNvPr>
          <p:cNvSpPr>
            <a:spLocks noGrp="1"/>
          </p:cNvSpPr>
          <p:nvPr>
            <p:ph type="title"/>
          </p:nvPr>
        </p:nvSpPr>
        <p:spPr>
          <a:xfrm>
            <a:off x="838200" y="365125"/>
            <a:ext cx="10515600" cy="685909"/>
          </a:xfrm>
        </p:spPr>
        <p:txBody>
          <a:bodyPr anchor="ctr">
            <a:normAutofit/>
          </a:bodyPr>
          <a:lstStyle/>
          <a:p>
            <a:r>
              <a:rPr lang="en-US" dirty="0"/>
              <a:t>Business Objectives</a:t>
            </a:r>
          </a:p>
        </p:txBody>
      </p:sp>
      <p:sp>
        <p:nvSpPr>
          <p:cNvPr id="3" name="Content Placeholder 2">
            <a:extLst>
              <a:ext uri="{FF2B5EF4-FFF2-40B4-BE49-F238E27FC236}">
                <a16:creationId xmlns:a16="http://schemas.microsoft.com/office/drawing/2014/main" id="{4100E930-B476-08CB-30B8-423E99F70C16}"/>
              </a:ext>
            </a:extLst>
          </p:cNvPr>
          <p:cNvSpPr>
            <a:spLocks noGrp="1"/>
          </p:cNvSpPr>
          <p:nvPr>
            <p:ph sz="half" idx="1"/>
          </p:nvPr>
        </p:nvSpPr>
        <p:spPr>
          <a:xfrm>
            <a:off x="838200" y="1163789"/>
            <a:ext cx="5181600" cy="5013174"/>
          </a:xfrm>
        </p:spPr>
        <p:txBody>
          <a:bodyPr>
            <a:normAutofit/>
          </a:bodyPr>
          <a:lstStyle/>
          <a:p>
            <a:pPr marL="0" indent="0" rtl="0" fontAlgn="base">
              <a:buNone/>
            </a:pPr>
            <a:endParaRPr lang="en-US" sz="1700" b="0" i="0">
              <a:effectLst/>
            </a:endParaRPr>
          </a:p>
          <a:p>
            <a:pPr marL="0" indent="0">
              <a:spcAft>
                <a:spcPts val="800"/>
              </a:spcAft>
              <a:buNone/>
            </a:pPr>
            <a:endParaRPr lang="en-US" sz="1700"/>
          </a:p>
        </p:txBody>
      </p:sp>
      <p:sp>
        <p:nvSpPr>
          <p:cNvPr id="5" name="TextBox 4">
            <a:extLst>
              <a:ext uri="{FF2B5EF4-FFF2-40B4-BE49-F238E27FC236}">
                <a16:creationId xmlns:a16="http://schemas.microsoft.com/office/drawing/2014/main" id="{BE88959C-E489-4DBA-7E45-4EA7CB034530}"/>
              </a:ext>
            </a:extLst>
          </p:cNvPr>
          <p:cNvSpPr txBox="1"/>
          <p:nvPr/>
        </p:nvSpPr>
        <p:spPr>
          <a:xfrm>
            <a:off x="947738" y="1163789"/>
            <a:ext cx="10763412" cy="2554545"/>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Areas of improvement in 6 bullet points:</a:t>
            </a:r>
          </a:p>
          <a:p>
            <a:endParaRPr lang="en-US" sz="2000" dirty="0">
              <a:latin typeface="Arial" panose="020B0604020202020204" pitchFamily="34" charset="0"/>
              <a:cs typeface="Arial" panose="020B0604020202020204" pitchFamily="34" charset="0"/>
            </a:endParaRPr>
          </a:p>
          <a:p>
            <a:pPr marL="457200" indent="-457200">
              <a:buFont typeface="+mj-lt"/>
              <a:buAutoNum type="arabicPeriod"/>
            </a:pPr>
            <a:r>
              <a:rPr lang="en-US" sz="2000" dirty="0">
                <a:latin typeface="Arial" panose="020B0604020202020204" pitchFamily="34" charset="0"/>
                <a:cs typeface="Arial" panose="020B0604020202020204" pitchFamily="34" charset="0"/>
              </a:rPr>
              <a:t> Enhance Patient Scheduling Experience</a:t>
            </a:r>
          </a:p>
          <a:p>
            <a:pPr marL="457200" indent="-457200">
              <a:buFont typeface="+mj-lt"/>
              <a:buAutoNum type="arabicPeriod"/>
            </a:pPr>
            <a:r>
              <a:rPr lang="en-US" sz="2000" dirty="0">
                <a:latin typeface="Arial" panose="020B0604020202020204" pitchFamily="34" charset="0"/>
                <a:cs typeface="Arial" panose="020B0604020202020204" pitchFamily="34" charset="0"/>
              </a:rPr>
              <a:t> Improve Communication and Notifications</a:t>
            </a:r>
          </a:p>
          <a:p>
            <a:pPr marL="457200" indent="-457200">
              <a:buFont typeface="+mj-lt"/>
              <a:buAutoNum type="arabicPeriod"/>
            </a:pPr>
            <a:r>
              <a:rPr lang="en-US" sz="2000" dirty="0">
                <a:latin typeface="Arial" panose="020B0604020202020204" pitchFamily="34" charset="0"/>
                <a:cs typeface="Arial" panose="020B0604020202020204" pitchFamily="34" charset="0"/>
              </a:rPr>
              <a:t> Optimize Resource Allocation</a:t>
            </a:r>
          </a:p>
          <a:p>
            <a:pPr marL="457200" indent="-457200">
              <a:buFont typeface="+mj-lt"/>
              <a:buAutoNum type="arabicPeriod"/>
            </a:pPr>
            <a:r>
              <a:rPr lang="en-US" sz="2000" dirty="0">
                <a:latin typeface="Arial" panose="020B0604020202020204" pitchFamily="34" charset="0"/>
                <a:cs typeface="Arial" panose="020B0604020202020204" pitchFamily="34" charset="0"/>
              </a:rPr>
              <a:t> Streamline Inter-departmental Communication</a:t>
            </a:r>
          </a:p>
          <a:p>
            <a:pPr marL="457200" indent="-457200">
              <a:buFont typeface="+mj-lt"/>
              <a:buAutoNum type="arabicPeriod"/>
            </a:pPr>
            <a:r>
              <a:rPr lang="en-US" sz="2000" dirty="0">
                <a:latin typeface="Arial" panose="020B0604020202020204" pitchFamily="34" charset="0"/>
                <a:cs typeface="Arial" panose="020B0604020202020204" pitchFamily="34" charset="0"/>
              </a:rPr>
              <a:t> Upgrade Legacy IT Infrastructure</a:t>
            </a:r>
          </a:p>
          <a:p>
            <a:pPr marL="457200" indent="-457200">
              <a:buFont typeface="+mj-lt"/>
              <a:buAutoNum type="arabicPeriod"/>
            </a:pPr>
            <a:r>
              <a:rPr lang="en-US" sz="2000" dirty="0">
                <a:latin typeface="Arial" panose="020B0604020202020204" pitchFamily="34" charset="0"/>
                <a:cs typeface="Arial" panose="020B0604020202020204" pitchFamily="34" charset="0"/>
              </a:rPr>
              <a:t> Enable Data-Driven Decision-Making</a:t>
            </a:r>
          </a:p>
        </p:txBody>
      </p:sp>
    </p:spTree>
    <p:extLst>
      <p:ext uri="{BB962C8B-B14F-4D97-AF65-F5344CB8AC3E}">
        <p14:creationId xmlns:p14="http://schemas.microsoft.com/office/powerpoint/2010/main" val="3942659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85A4E-F8B6-34CA-1C67-94E45A6FF81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113C5F-7EFE-3B6A-E572-2BF2662BB1BF}"/>
              </a:ext>
            </a:extLst>
          </p:cNvPr>
          <p:cNvSpPr>
            <a:spLocks noGrp="1"/>
          </p:cNvSpPr>
          <p:nvPr>
            <p:ph sz="half" idx="1"/>
          </p:nvPr>
        </p:nvSpPr>
        <p:spPr>
          <a:xfrm>
            <a:off x="838200" y="1163789"/>
            <a:ext cx="5181600" cy="5013174"/>
          </a:xfrm>
        </p:spPr>
        <p:txBody>
          <a:bodyPr>
            <a:normAutofit/>
          </a:bodyPr>
          <a:lstStyle/>
          <a:p>
            <a:pPr marL="0" indent="0" rtl="0" fontAlgn="base">
              <a:buNone/>
            </a:pPr>
            <a:endParaRPr lang="en-US" sz="1700" b="0" i="0">
              <a:effectLst/>
            </a:endParaRPr>
          </a:p>
          <a:p>
            <a:pPr marL="0" indent="0">
              <a:spcAft>
                <a:spcPts val="800"/>
              </a:spcAft>
              <a:buNone/>
            </a:pPr>
            <a:endParaRPr lang="en-US" sz="1700"/>
          </a:p>
        </p:txBody>
      </p:sp>
      <p:pic>
        <p:nvPicPr>
          <p:cNvPr id="1026" name="Picture 2">
            <a:extLst>
              <a:ext uri="{FF2B5EF4-FFF2-40B4-BE49-F238E27FC236}">
                <a16:creationId xmlns:a16="http://schemas.microsoft.com/office/drawing/2014/main" id="{815B1742-5094-5E95-91F1-A4902D82F94A}"/>
              </a:ext>
            </a:extLst>
          </p:cNvPr>
          <p:cNvPicPr>
            <a:picLocks noChangeAspect="1" noChangeArrowheads="1"/>
          </p:cNvPicPr>
          <p:nvPr/>
        </p:nvPicPr>
        <p:blipFill>
          <a:blip r:embed="rId3"/>
          <a:srcRect/>
          <a:stretch/>
        </p:blipFill>
        <p:spPr bwMode="auto">
          <a:xfrm>
            <a:off x="839788" y="315310"/>
            <a:ext cx="10514011" cy="55967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97E2FD-202A-960A-E4CA-B2534C34ADC9}"/>
              </a:ext>
            </a:extLst>
          </p:cNvPr>
          <p:cNvSpPr>
            <a:spLocks noGrp="1"/>
          </p:cNvSpPr>
          <p:nvPr>
            <p:ph type="title"/>
          </p:nvPr>
        </p:nvSpPr>
        <p:spPr>
          <a:xfrm>
            <a:off x="3970940" y="2973141"/>
            <a:ext cx="4250120" cy="911717"/>
          </a:xfrm>
          <a:solidFill>
            <a:schemeClr val="bg1"/>
          </a:solidFill>
        </p:spPr>
        <p:txBody>
          <a:bodyPr anchor="ctr">
            <a:normAutofit fontScale="90000"/>
          </a:bodyPr>
          <a:lstStyle/>
          <a:p>
            <a:pPr algn="ctr"/>
            <a:r>
              <a:rPr lang="en-US" sz="5400"/>
              <a:t>Methodology</a:t>
            </a:r>
          </a:p>
        </p:txBody>
      </p:sp>
    </p:spTree>
    <p:extLst>
      <p:ext uri="{BB962C8B-B14F-4D97-AF65-F5344CB8AC3E}">
        <p14:creationId xmlns:p14="http://schemas.microsoft.com/office/powerpoint/2010/main" val="282668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741948" y="338082"/>
            <a:ext cx="10611852" cy="685909"/>
          </a:xfrm>
        </p:spPr>
        <p:txBody>
          <a:bodyPr>
            <a:noAutofit/>
          </a:bodyPr>
          <a:lstStyle/>
          <a:p>
            <a:r>
              <a:rPr lang="en-US" sz="2600" dirty="0"/>
              <a:t>Requirements Gathering: Business Requirement Document (BRD)</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a:xfrm>
            <a:off x="853966" y="1203430"/>
            <a:ext cx="10515600" cy="4503683"/>
          </a:xfrm>
        </p:spPr>
        <p:txBody>
          <a:bodyPr>
            <a:normAutofit/>
          </a:bodyPr>
          <a:lstStyle/>
          <a:p>
            <a:pPr marL="0" indent="0">
              <a:buNone/>
            </a:pPr>
            <a:r>
              <a:rPr lang="en-IN" sz="2000" b="1" dirty="0"/>
              <a:t>Problem statement:</a:t>
            </a:r>
          </a:p>
          <a:p>
            <a:pPr marL="0" indent="0">
              <a:buNone/>
            </a:pPr>
            <a:r>
              <a:rPr lang="en-US" sz="1600" dirty="0" err="1"/>
              <a:t>HealthFirst</a:t>
            </a:r>
            <a:r>
              <a:rPr lang="en-US" sz="1600" dirty="0"/>
              <a:t> Care is currently challenged by outdated manual scheduling processes that result in long patient wait times and frequent double bookings. Patients experience delays exceeding 30 minutes and receive limited communication regarding the status of their appointments. Concurrently, resource allocation throughout the hospital is hampered by scheduling conflicts and a lack of real-time visibility into department availability. These issues create operational bottlenecks, reduce staff efficiency, and negatively impact patient satisfaction</a:t>
            </a:r>
            <a:endParaRPr lang="en-IN" sz="1600" dirty="0"/>
          </a:p>
          <a:p>
            <a:pPr marL="0" indent="0">
              <a:buNone/>
            </a:pPr>
            <a:r>
              <a:rPr lang="en-IN" sz="2000" b="1" dirty="0" smtClean="0"/>
              <a:t>Key </a:t>
            </a:r>
            <a:r>
              <a:rPr lang="en-IN" sz="2000" b="1" dirty="0"/>
              <a:t>requirements to improve operational efficiency: </a:t>
            </a:r>
          </a:p>
          <a:p>
            <a:pPr marL="0" indent="0">
              <a:buNone/>
            </a:pPr>
            <a:r>
              <a:rPr lang="en-US" sz="1600" b="1" dirty="0"/>
              <a:t>Unified Scheduling System</a:t>
            </a:r>
            <a:r>
              <a:rPr lang="en-US" sz="1600" dirty="0"/>
              <a:t/>
            </a:r>
            <a:br>
              <a:rPr lang="en-US" sz="1600" dirty="0"/>
            </a:br>
            <a:r>
              <a:rPr lang="en-US" sz="1600" dirty="0"/>
              <a:t>An integrated, user-friendly platform accessible to patients and staff for real-time appointment booking, cancellation, and rescheduling</a:t>
            </a:r>
            <a:r>
              <a:rPr lang="en-US" sz="1600" dirty="0" smtClean="0"/>
              <a:t>.</a:t>
            </a:r>
          </a:p>
          <a:p>
            <a:pPr marL="0" indent="0">
              <a:buNone/>
            </a:pPr>
            <a:r>
              <a:rPr lang="en-US" sz="1600" b="1" dirty="0"/>
              <a:t>Automated Notifications</a:t>
            </a:r>
            <a:r>
              <a:rPr lang="en-US" sz="1600" dirty="0"/>
              <a:t/>
            </a:r>
            <a:br>
              <a:rPr lang="en-US" sz="1600" dirty="0"/>
            </a:br>
            <a:r>
              <a:rPr lang="en-US" sz="1600" dirty="0"/>
              <a:t>System-generated SMS/email alerts for appointment confirmations, delays, cancellations, and post-consultation </a:t>
            </a:r>
            <a:r>
              <a:rPr lang="en-US" sz="1600" dirty="0" smtClean="0"/>
              <a:t>follow-ups.</a:t>
            </a:r>
          </a:p>
          <a:p>
            <a:pPr marL="0" indent="0">
              <a:buNone/>
            </a:pPr>
            <a:r>
              <a:rPr lang="en-US" sz="1600" b="1" dirty="0"/>
              <a:t>Real-Time Resource Availability Dashboard</a:t>
            </a:r>
            <a:r>
              <a:rPr lang="en-US" sz="1600" dirty="0"/>
              <a:t/>
            </a:r>
            <a:br>
              <a:rPr lang="en-US" sz="1600" dirty="0"/>
            </a:br>
            <a:r>
              <a:rPr lang="en-US" sz="1600" dirty="0"/>
              <a:t>View of doctors’ availability, room occupancy, and equipment status to prevent bottlenecks and overbooking.</a:t>
            </a:r>
            <a:endParaRPr lang="en-IN" sz="1600" b="1" dirty="0"/>
          </a:p>
        </p:txBody>
      </p:sp>
    </p:spTree>
    <p:extLst>
      <p:ext uri="{BB962C8B-B14F-4D97-AF65-F5344CB8AC3E}">
        <p14:creationId xmlns:p14="http://schemas.microsoft.com/office/powerpoint/2010/main" val="3268935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5C6B8-718A-9049-4310-9D999C34091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7B4266-D3E1-03CD-C597-1EFC27A37680}"/>
              </a:ext>
            </a:extLst>
          </p:cNvPr>
          <p:cNvSpPr>
            <a:spLocks noGrp="1"/>
          </p:cNvSpPr>
          <p:nvPr>
            <p:ph type="title"/>
          </p:nvPr>
        </p:nvSpPr>
        <p:spPr>
          <a:xfrm>
            <a:off x="741948" y="338082"/>
            <a:ext cx="10611852" cy="685909"/>
          </a:xfrm>
        </p:spPr>
        <p:txBody>
          <a:bodyPr>
            <a:noAutofit/>
          </a:bodyPr>
          <a:lstStyle/>
          <a:p>
            <a:r>
              <a:rPr lang="en-US" sz="2600"/>
              <a:t>Requirements Gathering: Business Requirement Document (BRD)</a:t>
            </a:r>
          </a:p>
        </p:txBody>
      </p:sp>
      <p:sp>
        <p:nvSpPr>
          <p:cNvPr id="5" name="Content Placeholder 4">
            <a:extLst>
              <a:ext uri="{FF2B5EF4-FFF2-40B4-BE49-F238E27FC236}">
                <a16:creationId xmlns:a16="http://schemas.microsoft.com/office/drawing/2014/main" id="{2FC27A32-2D44-57D8-CB03-4CCAD2C5FD72}"/>
              </a:ext>
            </a:extLst>
          </p:cNvPr>
          <p:cNvSpPr>
            <a:spLocks noGrp="1"/>
          </p:cNvSpPr>
          <p:nvPr>
            <p:ph idx="1"/>
          </p:nvPr>
        </p:nvSpPr>
        <p:spPr>
          <a:xfrm>
            <a:off x="853966" y="1219196"/>
            <a:ext cx="10515600" cy="4503683"/>
          </a:xfrm>
        </p:spPr>
        <p:txBody>
          <a:bodyPr>
            <a:normAutofit fontScale="92500" lnSpcReduction="10000"/>
          </a:bodyPr>
          <a:lstStyle/>
          <a:p>
            <a:pPr marL="0" indent="0">
              <a:buNone/>
            </a:pPr>
            <a:r>
              <a:rPr lang="en-IN" sz="2000" b="1" dirty="0"/>
              <a:t>Constraints:</a:t>
            </a:r>
          </a:p>
          <a:p>
            <a:pPr marL="0" lvl="0" indent="0">
              <a:buNone/>
            </a:pPr>
            <a:r>
              <a:rPr lang="en-US" sz="1600" b="1" dirty="0"/>
              <a:t>Budget Limitations:</a:t>
            </a:r>
            <a:r>
              <a:rPr lang="en-US" sz="1600" dirty="0"/>
              <a:t> Deployment must stay within the defined capex/</a:t>
            </a:r>
            <a:r>
              <a:rPr lang="en-US" sz="1600" dirty="0" err="1"/>
              <a:t>opex</a:t>
            </a:r>
            <a:r>
              <a:rPr lang="en-US" sz="1600" dirty="0"/>
              <a:t> constraints</a:t>
            </a:r>
            <a:r>
              <a:rPr lang="en-US" sz="1600" dirty="0" smtClean="0"/>
              <a:t>.</a:t>
            </a:r>
          </a:p>
          <a:p>
            <a:pPr marL="0" lvl="0" indent="0">
              <a:buNone/>
            </a:pPr>
            <a:r>
              <a:rPr lang="en-US" sz="1600" b="1" dirty="0"/>
              <a:t>Integration Feasibility:</a:t>
            </a:r>
            <a:r>
              <a:rPr lang="en-US" sz="1600" dirty="0"/>
              <a:t> New systems must be compatible with existing hospital infrastructure and third-party platforms</a:t>
            </a:r>
            <a:r>
              <a:rPr lang="en-US" sz="1600" dirty="0" smtClean="0"/>
              <a:t>.</a:t>
            </a:r>
          </a:p>
          <a:p>
            <a:pPr marL="0" lvl="0" indent="0">
              <a:buNone/>
            </a:pPr>
            <a:r>
              <a:rPr lang="en-US" sz="1600" b="1" dirty="0"/>
              <a:t>Data Privacy Compliance:</a:t>
            </a:r>
            <a:r>
              <a:rPr lang="en-US" sz="1600" dirty="0"/>
              <a:t> Must adhere to HIPAA/GDPR or local data protection laws.</a:t>
            </a:r>
            <a:endParaRPr lang="en-IN" sz="1600" b="1" dirty="0"/>
          </a:p>
          <a:p>
            <a:pPr marL="0" lvl="0" indent="0">
              <a:buNone/>
            </a:pPr>
            <a:r>
              <a:rPr lang="en-US" sz="1600" b="1" dirty="0"/>
              <a:t>Training Requirements</a:t>
            </a:r>
            <a:r>
              <a:rPr lang="en-US" sz="1600" dirty="0"/>
              <a:t>: All users must be trained within a limited onboarding timeframe.</a:t>
            </a:r>
            <a:endParaRPr lang="en-IN" sz="1600" dirty="0"/>
          </a:p>
          <a:p>
            <a:pPr marL="0" lvl="0" indent="0">
              <a:buNone/>
            </a:pPr>
            <a:r>
              <a:rPr lang="en-US" sz="1600" b="1" dirty="0"/>
              <a:t>Downtime Minimization: </a:t>
            </a:r>
            <a:r>
              <a:rPr lang="en-US" sz="1600" dirty="0"/>
              <a:t>System upgrades must not disrupt ongoing hospital operations</a:t>
            </a:r>
            <a:r>
              <a:rPr lang="en-US" sz="1600" b="1" dirty="0"/>
              <a:t>.</a:t>
            </a:r>
            <a:endParaRPr lang="en-IN" sz="1600" b="1" dirty="0"/>
          </a:p>
          <a:p>
            <a:pPr marL="0" indent="0">
              <a:buNone/>
            </a:pPr>
            <a:r>
              <a:rPr lang="en-IN" sz="2000" b="1" dirty="0" smtClean="0"/>
              <a:t>Acceptance </a:t>
            </a:r>
            <a:r>
              <a:rPr lang="en-IN" sz="2000" b="1" dirty="0"/>
              <a:t>criteria:</a:t>
            </a:r>
          </a:p>
          <a:p>
            <a:pPr marL="0" indent="0">
              <a:buNone/>
            </a:pPr>
            <a:r>
              <a:rPr lang="en-MY" sz="1700" b="1" dirty="0"/>
              <a:t>Scheduling </a:t>
            </a:r>
            <a:r>
              <a:rPr lang="en-MY" sz="1700" b="1" dirty="0" smtClean="0"/>
              <a:t>System: </a:t>
            </a:r>
            <a:r>
              <a:rPr lang="en-US" sz="1700" dirty="0"/>
              <a:t>≥ 95% of patients must be able to book appointments online without support</a:t>
            </a:r>
            <a:r>
              <a:rPr lang="en-US" sz="1700" dirty="0" smtClean="0"/>
              <a:t>.</a:t>
            </a:r>
          </a:p>
          <a:p>
            <a:pPr marL="0" indent="0">
              <a:buNone/>
            </a:pPr>
            <a:r>
              <a:rPr lang="en-MY" sz="1700" b="1" dirty="0"/>
              <a:t>Notification </a:t>
            </a:r>
            <a:r>
              <a:rPr lang="en-MY" sz="1700" b="1" dirty="0" smtClean="0"/>
              <a:t>System</a:t>
            </a:r>
            <a:r>
              <a:rPr lang="en-MY" sz="1700" dirty="0" smtClean="0"/>
              <a:t>: </a:t>
            </a:r>
            <a:r>
              <a:rPr lang="en-US" sz="1700" dirty="0"/>
              <a:t>Appointment alerts must be sent within 1 minute of scheduling changes</a:t>
            </a:r>
            <a:endParaRPr lang="en-MY" sz="1700" dirty="0" smtClean="0"/>
          </a:p>
          <a:p>
            <a:pPr marL="0" indent="0">
              <a:buNone/>
            </a:pPr>
            <a:r>
              <a:rPr lang="en-MY" sz="1700" b="1" dirty="0"/>
              <a:t>Resource </a:t>
            </a:r>
            <a:r>
              <a:rPr lang="en-MY" sz="1700" b="1" dirty="0" smtClean="0"/>
              <a:t>Dashboard: </a:t>
            </a:r>
            <a:r>
              <a:rPr lang="en-US" sz="1700" dirty="0"/>
              <a:t>Real-time updates must reflect changes in doctor or equipment availability within 30 seconds.</a:t>
            </a:r>
            <a:endParaRPr lang="en-MY" sz="1700" dirty="0" smtClean="0"/>
          </a:p>
          <a:p>
            <a:pPr marL="0" indent="0">
              <a:buNone/>
            </a:pPr>
            <a:r>
              <a:rPr lang="en-MY" sz="1700" b="1" dirty="0"/>
              <a:t>Cross-Department </a:t>
            </a:r>
            <a:r>
              <a:rPr lang="en-MY" sz="1700" b="1" dirty="0" smtClean="0"/>
              <a:t>Communication: </a:t>
            </a:r>
            <a:r>
              <a:rPr lang="en-US" sz="1700" dirty="0"/>
              <a:t>Inter-departmental update time must improve by 70% within 2 months post-implementation.</a:t>
            </a:r>
            <a:endParaRPr lang="en-MY" sz="1700" dirty="0"/>
          </a:p>
          <a:p>
            <a:pPr marL="0" indent="0">
              <a:buNone/>
            </a:pPr>
            <a:r>
              <a:rPr lang="en-MY" sz="1700" b="1" dirty="0"/>
              <a:t>Analytics </a:t>
            </a:r>
            <a:r>
              <a:rPr lang="en-MY" sz="1700" b="1" dirty="0" smtClean="0"/>
              <a:t>Tools: </a:t>
            </a:r>
            <a:r>
              <a:rPr lang="en-US" sz="1700" dirty="0"/>
              <a:t>Dashboards must provide exportable weekly/monthly reports</a:t>
            </a:r>
            <a:r>
              <a:rPr lang="en-US" sz="1700" dirty="0" smtClean="0"/>
              <a:t>.</a:t>
            </a:r>
            <a:endParaRPr lang="en-IN" sz="1700" b="1" dirty="0"/>
          </a:p>
          <a:p>
            <a:pPr marL="0" indent="0">
              <a:buNone/>
            </a:pPr>
            <a:endParaRPr lang="en-IN" sz="1600" b="1" dirty="0"/>
          </a:p>
        </p:txBody>
      </p:sp>
    </p:spTree>
    <p:extLst>
      <p:ext uri="{BB962C8B-B14F-4D97-AF65-F5344CB8AC3E}">
        <p14:creationId xmlns:p14="http://schemas.microsoft.com/office/powerpoint/2010/main" val="3619589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C71A91A1-EE2A-4E40-68A0-ACC602941D7A}"/>
              </a:ext>
            </a:extLst>
          </p:cNvPr>
          <p:cNvSpPr>
            <a:spLocks noGrp="1"/>
          </p:cNvSpPr>
          <p:nvPr>
            <p:ph type="title"/>
          </p:nvPr>
        </p:nvSpPr>
        <p:spPr>
          <a:xfrm>
            <a:off x="741948" y="338082"/>
            <a:ext cx="10611852" cy="685909"/>
          </a:xfrm>
        </p:spPr>
        <p:txBody>
          <a:bodyPr>
            <a:noAutofit/>
          </a:bodyPr>
          <a:lstStyle/>
          <a:p>
            <a:r>
              <a:rPr lang="en-US" sz="2600"/>
              <a:t>Requirements Gathering: Requirement Traceability Matrix (RTM)</a:t>
            </a:r>
          </a:p>
        </p:txBody>
      </p:sp>
      <p:graphicFrame>
        <p:nvGraphicFramePr>
          <p:cNvPr id="2" name="Table 1">
            <a:extLst>
              <a:ext uri="{FF2B5EF4-FFF2-40B4-BE49-F238E27FC236}">
                <a16:creationId xmlns:a16="http://schemas.microsoft.com/office/drawing/2014/main" id="{615174FA-00F2-00A6-A309-073144E111D6}"/>
              </a:ext>
            </a:extLst>
          </p:cNvPr>
          <p:cNvGraphicFramePr>
            <a:graphicFrameLocks noGrp="1"/>
          </p:cNvGraphicFramePr>
          <p:nvPr>
            <p:extLst>
              <p:ext uri="{D42A27DB-BD31-4B8C-83A1-F6EECF244321}">
                <p14:modId xmlns:p14="http://schemas.microsoft.com/office/powerpoint/2010/main" val="1947787723"/>
              </p:ext>
            </p:extLst>
          </p:nvPr>
        </p:nvGraphicFramePr>
        <p:xfrm>
          <a:off x="299545" y="924127"/>
          <a:ext cx="11892456" cy="5389991"/>
        </p:xfrm>
        <a:graphic>
          <a:graphicData uri="http://schemas.openxmlformats.org/drawingml/2006/table">
            <a:tbl>
              <a:tblPr firstRow="1" bandRow="1">
                <a:tableStyleId>{5C22544A-7EE6-4342-B048-85BDC9FD1C3A}</a:tableStyleId>
              </a:tblPr>
              <a:tblGrid>
                <a:gridCol w="1330397">
                  <a:extLst>
                    <a:ext uri="{9D8B030D-6E8A-4147-A177-3AD203B41FA5}">
                      <a16:colId xmlns:a16="http://schemas.microsoft.com/office/drawing/2014/main" val="1540582512"/>
                    </a:ext>
                  </a:extLst>
                </a:gridCol>
                <a:gridCol w="2871712">
                  <a:extLst>
                    <a:ext uri="{9D8B030D-6E8A-4147-A177-3AD203B41FA5}">
                      <a16:colId xmlns:a16="http://schemas.microsoft.com/office/drawing/2014/main" val="300622353"/>
                    </a:ext>
                  </a:extLst>
                </a:gridCol>
                <a:gridCol w="1135705">
                  <a:extLst>
                    <a:ext uri="{9D8B030D-6E8A-4147-A177-3AD203B41FA5}">
                      <a16:colId xmlns:a16="http://schemas.microsoft.com/office/drawing/2014/main" val="1622171525"/>
                    </a:ext>
                  </a:extLst>
                </a:gridCol>
                <a:gridCol w="1492641">
                  <a:extLst>
                    <a:ext uri="{9D8B030D-6E8A-4147-A177-3AD203B41FA5}">
                      <a16:colId xmlns:a16="http://schemas.microsoft.com/office/drawing/2014/main" val="3819224421"/>
                    </a:ext>
                  </a:extLst>
                </a:gridCol>
                <a:gridCol w="2354468">
                  <a:extLst>
                    <a:ext uri="{9D8B030D-6E8A-4147-A177-3AD203B41FA5}">
                      <a16:colId xmlns:a16="http://schemas.microsoft.com/office/drawing/2014/main" val="89615169"/>
                    </a:ext>
                  </a:extLst>
                </a:gridCol>
                <a:gridCol w="1391055">
                  <a:extLst>
                    <a:ext uri="{9D8B030D-6E8A-4147-A177-3AD203B41FA5}">
                      <a16:colId xmlns:a16="http://schemas.microsoft.com/office/drawing/2014/main" val="1837620704"/>
                    </a:ext>
                  </a:extLst>
                </a:gridCol>
                <a:gridCol w="1316478">
                  <a:extLst>
                    <a:ext uri="{9D8B030D-6E8A-4147-A177-3AD203B41FA5}">
                      <a16:colId xmlns:a16="http://schemas.microsoft.com/office/drawing/2014/main" val="2682973402"/>
                    </a:ext>
                  </a:extLst>
                </a:gridCol>
              </a:tblGrid>
              <a:tr h="502146">
                <a:tc>
                  <a:txBody>
                    <a:bodyPr/>
                    <a:lstStyle/>
                    <a:p>
                      <a:pPr algn="ctr"/>
                      <a:r>
                        <a:rPr lang="en-IN" sz="1400" b="1" kern="1200" dirty="0">
                          <a:solidFill>
                            <a:schemeClr val="lt1"/>
                          </a:solidFill>
                        </a:rPr>
                        <a:t>Requirement ID</a:t>
                      </a:r>
                      <a:endParaRPr lang="en-IN" sz="1400" b="1" kern="1200" dirty="0">
                        <a:solidFill>
                          <a:schemeClr val="lt1"/>
                        </a:solidFill>
                        <a:latin typeface="Arial" panose="020B0604020202020204" pitchFamily="34" charset="0"/>
                        <a:ea typeface="+mn-ea"/>
                        <a:cs typeface="Arial" panose="020B0604020202020204" pitchFamily="34" charset="0"/>
                      </a:endParaRPr>
                    </a:p>
                  </a:txBody>
                  <a:tcPr anchor="ctr"/>
                </a:tc>
                <a:tc>
                  <a:txBody>
                    <a:bodyPr/>
                    <a:lstStyle/>
                    <a:p>
                      <a:pPr algn="ctr"/>
                      <a:r>
                        <a:rPr lang="en-IN" sz="1400" b="1" kern="1200" dirty="0">
                          <a:solidFill>
                            <a:schemeClr val="lt1"/>
                          </a:solidFill>
                        </a:rPr>
                        <a:t>Requirement Description</a:t>
                      </a:r>
                      <a:endParaRPr lang="en-IN" sz="1400" b="1" kern="1200" dirty="0">
                        <a:solidFill>
                          <a:schemeClr val="lt1"/>
                        </a:solidFill>
                        <a:latin typeface="Arial" panose="020B0604020202020204" pitchFamily="34" charset="0"/>
                        <a:ea typeface="+mn-ea"/>
                        <a:cs typeface="Arial" panose="020B0604020202020204" pitchFamily="34" charset="0"/>
                      </a:endParaRPr>
                    </a:p>
                  </a:txBody>
                  <a:tcPr anchor="ctr"/>
                </a:tc>
                <a:tc>
                  <a:txBody>
                    <a:bodyPr/>
                    <a:lstStyle/>
                    <a:p>
                      <a:pPr algn="ctr"/>
                      <a:r>
                        <a:rPr lang="en-IN" sz="1400" b="1" kern="1200" dirty="0">
                          <a:solidFill>
                            <a:schemeClr val="lt1"/>
                          </a:solidFill>
                        </a:rPr>
                        <a:t>Priority</a:t>
                      </a:r>
                    </a:p>
                    <a:p>
                      <a:pPr algn="ctr"/>
                      <a:r>
                        <a:rPr lang="en-IN" sz="1400" b="1" kern="1200" dirty="0">
                          <a:solidFill>
                            <a:schemeClr val="lt1"/>
                          </a:solidFill>
                        </a:rPr>
                        <a:t>(</a:t>
                      </a:r>
                      <a:r>
                        <a:rPr lang="en-US" sz="1400" b="1" kern="1200" dirty="0" err="1">
                          <a:solidFill>
                            <a:schemeClr val="lt1"/>
                          </a:solidFill>
                        </a:rPr>
                        <a:t>MoSCoW</a:t>
                      </a:r>
                      <a:r>
                        <a:rPr lang="en-IN" sz="1400" b="1" kern="1200" dirty="0">
                          <a:solidFill>
                            <a:schemeClr val="lt1"/>
                          </a:solidFill>
                        </a:rPr>
                        <a:t>)</a:t>
                      </a:r>
                      <a:endParaRPr lang="en-IN" sz="1400" b="1" kern="1200" dirty="0">
                        <a:solidFill>
                          <a:schemeClr val="lt1"/>
                        </a:solidFill>
                        <a:latin typeface="Arial" panose="020B0604020202020204" pitchFamily="34" charset="0"/>
                        <a:ea typeface="+mn-ea"/>
                        <a:cs typeface="Arial" panose="020B0604020202020204" pitchFamily="34" charset="0"/>
                      </a:endParaRPr>
                    </a:p>
                  </a:txBody>
                  <a:tcPr anchor="ctr"/>
                </a:tc>
                <a:tc>
                  <a:txBody>
                    <a:bodyPr/>
                    <a:lstStyle/>
                    <a:p>
                      <a:pPr algn="ctr"/>
                      <a:r>
                        <a:rPr lang="en-IN" sz="1400" b="1" kern="1200" dirty="0">
                          <a:solidFill>
                            <a:schemeClr val="lt1"/>
                          </a:solidFill>
                        </a:rPr>
                        <a:t>Stakeholder(s)</a:t>
                      </a:r>
                      <a:endParaRPr lang="en-IN" sz="1400" b="1" kern="1200" dirty="0">
                        <a:solidFill>
                          <a:schemeClr val="lt1"/>
                        </a:solidFill>
                        <a:latin typeface="Arial" panose="020B0604020202020204" pitchFamily="34" charset="0"/>
                        <a:ea typeface="+mn-ea"/>
                        <a:cs typeface="Arial" panose="020B0604020202020204" pitchFamily="34" charset="0"/>
                      </a:endParaRPr>
                    </a:p>
                  </a:txBody>
                  <a:tcPr anchor="ctr"/>
                </a:tc>
                <a:tc>
                  <a:txBody>
                    <a:bodyPr/>
                    <a:lstStyle/>
                    <a:p>
                      <a:pPr algn="ctr"/>
                      <a:r>
                        <a:rPr lang="en-IN" sz="1400" dirty="0"/>
                        <a:t>Project Objective</a:t>
                      </a:r>
                      <a:endParaRPr lang="en-IN" sz="14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Related Data File</a:t>
                      </a:r>
                      <a:endParaRPr lang="en-IN"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Status</a:t>
                      </a:r>
                      <a:endParaRPr lang="en-US" sz="14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294200224"/>
                  </a:ext>
                </a:extLst>
              </a:tr>
              <a:tr h="1226867">
                <a:tc>
                  <a:txBody>
                    <a:bodyPr/>
                    <a:lstStyle/>
                    <a:p>
                      <a:pPr algn="l"/>
                      <a:r>
                        <a:rPr lang="en-IN" sz="1600" dirty="0" smtClean="0">
                          <a:latin typeface="Arial" panose="020B0604020202020204" pitchFamily="34" charset="0"/>
                          <a:cs typeface="Arial" panose="020B0604020202020204" pitchFamily="34" charset="0"/>
                        </a:rPr>
                        <a:t>HF-R001</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US" sz="1600" dirty="0" smtClean="0">
                          <a:latin typeface="Arial" panose="020B0604020202020204" pitchFamily="34" charset="0"/>
                          <a:cs typeface="Arial" panose="020B0604020202020204" pitchFamily="34" charset="0"/>
                        </a:rPr>
                        <a:t>If a data breach occurs, isolate affected systems immediately, notify IT security, and initiate root cause analysis. </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Must Have</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IT Security</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US" sz="1600" dirty="0" smtClean="0">
                          <a:latin typeface="Arial" panose="020B0604020202020204" pitchFamily="34" charset="0"/>
                          <a:cs typeface="Arial" panose="020B0604020202020204" pitchFamily="34" charset="0"/>
                        </a:rPr>
                        <a:t>Maintain data security and integrity</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N/A</a:t>
                      </a:r>
                      <a:endParaRPr lang="en-IN" sz="1600" dirty="0">
                        <a:latin typeface="Arial" panose="020B0604020202020204" pitchFamily="34" charset="0"/>
                        <a:cs typeface="Arial" panose="020B0604020202020204" pitchFamily="34" charset="0"/>
                      </a:endParaRPr>
                    </a:p>
                  </a:txBody>
                  <a:tcPr anchor="ctr"/>
                </a:tc>
                <a:tc>
                  <a:txBody>
                    <a:bodyPr/>
                    <a:lstStyle/>
                    <a:p>
                      <a:pPr algn="l">
                        <a:lnSpc>
                          <a:spcPct val="115000"/>
                        </a:lnSpc>
                      </a:pPr>
                      <a:r>
                        <a:rPr lang="en-IN" sz="1600" kern="100" dirty="0" smtClean="0">
                          <a:effectLst/>
                          <a:latin typeface="Arial" panose="020B0604020202020204" pitchFamily="34" charset="0"/>
                          <a:ea typeface="Aptos" panose="020B0004020202020204" pitchFamily="34" charset="0"/>
                          <a:cs typeface="Arial" panose="020B0604020202020204" pitchFamily="34" charset="0"/>
                        </a:rPr>
                        <a:t>Approved</a:t>
                      </a:r>
                      <a:endParaRPr lang="en-IN" sz="1600" kern="100" dirty="0">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135356856"/>
                  </a:ext>
                </a:extLst>
              </a:tr>
              <a:tr h="969934">
                <a:tc>
                  <a:txBody>
                    <a:bodyPr/>
                    <a:lstStyle/>
                    <a:p>
                      <a:pPr algn="l"/>
                      <a:r>
                        <a:rPr lang="en-IN" sz="1600" dirty="0" smtClean="0">
                          <a:latin typeface="Arial" panose="020B0604020202020204" pitchFamily="34" charset="0"/>
                          <a:cs typeface="Arial" panose="020B0604020202020204" pitchFamily="34" charset="0"/>
                        </a:rPr>
                        <a:t>HF-R002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US" sz="1600" dirty="0" smtClean="0">
                          <a:latin typeface="Arial" panose="020B0604020202020204" pitchFamily="34" charset="0"/>
                          <a:cs typeface="Arial" panose="020B0604020202020204" pitchFamily="34" charset="0"/>
                        </a:rPr>
                        <a:t>If staff resistance continues, deploy departmental change champions.</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Must Have</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Administrative Staff</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Ensure smooth system adoption</a:t>
                      </a:r>
                      <a:endParaRPr lang="en-IN" sz="16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N/A</a:t>
                      </a:r>
                    </a:p>
                    <a:p>
                      <a:pPr algn="l"/>
                      <a:endParaRPr lang="en-IN" sz="1600" dirty="0">
                        <a:latin typeface="Arial" panose="020B0604020202020204" pitchFamily="34" charset="0"/>
                        <a:cs typeface="Arial" panose="020B0604020202020204" pitchFamily="34" charset="0"/>
                      </a:endParaRPr>
                    </a:p>
                  </a:txBody>
                  <a:tcPr anchor="ctr"/>
                </a:tc>
                <a:tc>
                  <a:txBody>
                    <a:bodyPr/>
                    <a:lstStyle/>
                    <a:p>
                      <a:pPr algn="l">
                        <a:lnSpc>
                          <a:spcPct val="115000"/>
                        </a:lnSpc>
                      </a:pPr>
                      <a:r>
                        <a:rPr lang="en-IN" sz="1600" kern="100" dirty="0" smtClean="0">
                          <a:effectLst/>
                          <a:latin typeface="Arial" panose="020B0604020202020204" pitchFamily="34" charset="0"/>
                          <a:ea typeface="Aptos" panose="020B0004020202020204" pitchFamily="34" charset="0"/>
                          <a:cs typeface="Arial" panose="020B0604020202020204" pitchFamily="34" charset="0"/>
                        </a:rPr>
                        <a:t>Approved</a:t>
                      </a:r>
                      <a:endParaRPr lang="en-IN" sz="1600" kern="100" dirty="0">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361866474"/>
                  </a:ext>
                </a:extLst>
              </a:tr>
              <a:tr h="924951">
                <a:tc>
                  <a:txBody>
                    <a:bodyPr/>
                    <a:lstStyle/>
                    <a:p>
                      <a:pPr algn="l"/>
                      <a:r>
                        <a:rPr lang="en-IN" sz="1600" dirty="0" smtClean="0">
                          <a:latin typeface="Arial" panose="020B0604020202020204" pitchFamily="34" charset="0"/>
                          <a:cs typeface="Arial" panose="020B0604020202020204" pitchFamily="34" charset="0"/>
                        </a:rPr>
                        <a:t>HF-R003</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US" sz="1600" dirty="0" smtClean="0">
                          <a:latin typeface="Arial" panose="020B0604020202020204" pitchFamily="34" charset="0"/>
                          <a:cs typeface="Arial" panose="020B0604020202020204" pitchFamily="34" charset="0"/>
                        </a:rPr>
                        <a:t>If scheduling system fails or causes delays, revert to manual scheduling as a backup.</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Must Have</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IT </a:t>
                      </a:r>
                      <a:r>
                        <a:rPr lang="en-IN" sz="1600" dirty="0" err="1" smtClean="0">
                          <a:latin typeface="Arial" panose="020B0604020202020204" pitchFamily="34" charset="0"/>
                          <a:cs typeface="Arial" panose="020B0604020202020204" pitchFamily="34" charset="0"/>
                        </a:rPr>
                        <a:t>Dept</a:t>
                      </a:r>
                      <a:r>
                        <a:rPr lang="en-IN" sz="1600" dirty="0" smtClean="0">
                          <a:latin typeface="Arial" panose="020B0604020202020204" pitchFamily="34" charset="0"/>
                          <a:cs typeface="Arial" panose="020B0604020202020204" pitchFamily="34" charset="0"/>
                        </a:rPr>
                        <a:t>, Administrative Staff</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Minimize disruption to scheduling</a:t>
                      </a:r>
                      <a:endParaRPr lang="en-IN" sz="16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N/A</a:t>
                      </a:r>
                    </a:p>
                    <a:p>
                      <a:pPr algn="l"/>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Approved</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6039686"/>
                  </a:ext>
                </a:extLst>
              </a:tr>
              <a:tr h="713534">
                <a:tc>
                  <a:txBody>
                    <a:bodyPr/>
                    <a:lstStyle/>
                    <a:p>
                      <a:pPr algn="l"/>
                      <a:r>
                        <a:rPr lang="en-IN" sz="1600" dirty="0" smtClean="0">
                          <a:latin typeface="Arial" panose="020B0604020202020204" pitchFamily="34" charset="0"/>
                          <a:cs typeface="Arial" panose="020B0604020202020204" pitchFamily="34" charset="0"/>
                        </a:rPr>
                        <a:t>HF-R004</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US" sz="1600" dirty="0" smtClean="0">
                          <a:latin typeface="Arial" panose="020B0604020202020204" pitchFamily="34" charset="0"/>
                          <a:cs typeface="Arial" panose="020B0604020202020204" pitchFamily="34" charset="0"/>
                        </a:rPr>
                        <a:t>If wait times do not improve, increase front-desk staffing during peak hours</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Must Have</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Front-desk Staff, Patients</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Improve patient wait times</a:t>
                      </a:r>
                      <a:endParaRPr lang="en-IN" sz="16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N/A</a:t>
                      </a:r>
                    </a:p>
                    <a:p>
                      <a:pPr algn="l"/>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Approved</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04309027"/>
                  </a:ext>
                </a:extLst>
              </a:tr>
              <a:tr h="701497">
                <a:tc gridSpan="7">
                  <a:txBody>
                    <a:bodyPr/>
                    <a:lstStyle/>
                    <a:p>
                      <a:pPr algn="l"/>
                      <a:endParaRPr lang="en-IN" sz="1600" dirty="0">
                        <a:latin typeface="Arial" panose="020B0604020202020204" pitchFamily="34" charset="0"/>
                        <a:cs typeface="Arial" panose="020B0604020202020204" pitchFamily="34" charset="0"/>
                      </a:endParaRPr>
                    </a:p>
                  </a:txBody>
                  <a:tcPr anchor="ctr"/>
                </a:tc>
                <a:tc hMerge="1">
                  <a:txBody>
                    <a:bodyPr/>
                    <a:lstStyle/>
                    <a:p>
                      <a:pPr algn="l"/>
                      <a:endParaRPr lang="en-IN" sz="1600" dirty="0">
                        <a:latin typeface="Arial" panose="020B0604020202020204" pitchFamily="34" charset="0"/>
                        <a:cs typeface="Arial" panose="020B0604020202020204" pitchFamily="34" charset="0"/>
                      </a:endParaRPr>
                    </a:p>
                  </a:txBody>
                  <a:tcPr anchor="ctr"/>
                </a:tc>
                <a:tc hMerge="1">
                  <a:txBody>
                    <a:bodyPr/>
                    <a:lstStyle/>
                    <a:p>
                      <a:pPr algn="l"/>
                      <a:endParaRPr lang="en-IN" sz="1600" dirty="0">
                        <a:latin typeface="Arial" panose="020B0604020202020204" pitchFamily="34" charset="0"/>
                        <a:cs typeface="Arial" panose="020B0604020202020204" pitchFamily="34" charset="0"/>
                      </a:endParaRPr>
                    </a:p>
                  </a:txBody>
                  <a:tcPr anchor="ctr"/>
                </a:tc>
                <a:tc hMerge="1">
                  <a:txBody>
                    <a:bodyPr/>
                    <a:lstStyle/>
                    <a:p>
                      <a:pPr algn="l"/>
                      <a:endParaRPr lang="en-IN" sz="1600" dirty="0">
                        <a:latin typeface="Arial" panose="020B0604020202020204" pitchFamily="34" charset="0"/>
                        <a:cs typeface="Arial" panose="020B0604020202020204" pitchFamily="34" charset="0"/>
                      </a:endParaRPr>
                    </a:p>
                  </a:txBody>
                  <a:tcPr anchor="ctr"/>
                </a:tc>
                <a:tc hMerge="1">
                  <a:txBody>
                    <a:bodyPr/>
                    <a:lstStyle/>
                    <a:p>
                      <a:pPr algn="l"/>
                      <a:endParaRPr lang="en-IN" sz="1600" dirty="0">
                        <a:latin typeface="Arial" panose="020B0604020202020204" pitchFamily="34" charset="0"/>
                        <a:cs typeface="Arial" panose="020B0604020202020204" pitchFamily="34" charset="0"/>
                      </a:endParaRPr>
                    </a:p>
                  </a:txBody>
                  <a:tcPr anchor="ctr"/>
                </a:tc>
                <a:tc hMerge="1">
                  <a:txBody>
                    <a:bodyPr/>
                    <a:lstStyle/>
                    <a:p>
                      <a:pPr algn="l"/>
                      <a:endParaRPr lang="en-IN" sz="1600" dirty="0">
                        <a:latin typeface="Arial" panose="020B0604020202020204" pitchFamily="34" charset="0"/>
                        <a:cs typeface="Arial" panose="020B0604020202020204" pitchFamily="34" charset="0"/>
                      </a:endParaRPr>
                    </a:p>
                  </a:txBody>
                  <a:tcPr anchor="ctr"/>
                </a:tc>
                <a:tc hMerge="1">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379421922"/>
                  </a:ext>
                </a:extLst>
              </a:tr>
            </a:tbl>
          </a:graphicData>
        </a:graphic>
      </p:graphicFrame>
    </p:spTree>
    <p:extLst>
      <p:ext uri="{BB962C8B-B14F-4D97-AF65-F5344CB8AC3E}">
        <p14:creationId xmlns:p14="http://schemas.microsoft.com/office/powerpoint/2010/main" val="505571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681</TotalTime>
  <Words>2671</Words>
  <Application>Microsoft Office PowerPoint</Application>
  <PresentationFormat>Widescreen</PresentationFormat>
  <Paragraphs>398</Paragraphs>
  <Slides>39</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Aptos</vt:lpstr>
      <vt:lpstr>Arial</vt:lpstr>
      <vt:lpstr>Times New Roman</vt:lpstr>
      <vt:lpstr>Office Theme</vt:lpstr>
      <vt:lpstr>Enhancing Operational Efficiency in a Multispecialty Hospital</vt:lpstr>
      <vt:lpstr>Table of Contents</vt:lpstr>
      <vt:lpstr>Executive Summary</vt:lpstr>
      <vt:lpstr>Introduction</vt:lpstr>
      <vt:lpstr>Business Objectives</vt:lpstr>
      <vt:lpstr>Methodology</vt:lpstr>
      <vt:lpstr>Requirements Gathering: Business Requirement Document (BRD)</vt:lpstr>
      <vt:lpstr>Requirements Gathering: Business Requirement Document (BRD)</vt:lpstr>
      <vt:lpstr>Requirements Gathering: Requirement Traceability Matrix (RTM)</vt:lpstr>
      <vt:lpstr>Stakeholder Analysis and Engagement Plan </vt:lpstr>
      <vt:lpstr>Stakeholder Analysis and Engagement Plan </vt:lpstr>
      <vt:lpstr>Scope Management Plan  </vt:lpstr>
      <vt:lpstr>Scope Management Plan  </vt:lpstr>
      <vt:lpstr>Scope Management Plan  </vt:lpstr>
      <vt:lpstr>Scope Management Plan  </vt:lpstr>
      <vt:lpstr>Process Mapping</vt:lpstr>
      <vt:lpstr>Advanced Process Mapping</vt:lpstr>
      <vt:lpstr>Advanced Process Mapping</vt:lpstr>
      <vt:lpstr>Data Analysis</vt:lpstr>
      <vt:lpstr>Data Analysis</vt:lpstr>
      <vt:lpstr>Data Analysis</vt:lpstr>
      <vt:lpstr>Data Visualization</vt:lpstr>
      <vt:lpstr>Data Visualization</vt:lpstr>
      <vt:lpstr>Data Visualization</vt:lpstr>
      <vt:lpstr>Data Visualization</vt:lpstr>
      <vt:lpstr>Risk Management Plan</vt:lpstr>
      <vt:lpstr>Risk Management Plan</vt:lpstr>
      <vt:lpstr>Risk Management Plan</vt:lpstr>
      <vt:lpstr>Risk Management Plan</vt:lpstr>
      <vt:lpstr>Risk Mitigation Plan</vt:lpstr>
      <vt:lpstr>Risk Mitigation Plan</vt:lpstr>
      <vt:lpstr>Risk Mitigation Plan</vt:lpstr>
      <vt:lpstr>Risk Mitigation Plan</vt:lpstr>
      <vt:lpstr>Findings and Recommendations</vt:lpstr>
      <vt:lpstr>Key Findings</vt:lpstr>
      <vt:lpstr>Key Recommendations</vt:lpstr>
      <vt:lpstr>Conclusion</vt:lpstr>
      <vt:lpstr>PowerPoint Presentation</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sangeeta srinivasan</dc:creator>
  <cp:lastModifiedBy>Dennis</cp:lastModifiedBy>
  <cp:revision>101</cp:revision>
  <dcterms:created xsi:type="dcterms:W3CDTF">2024-04-22T14:20:24Z</dcterms:created>
  <dcterms:modified xsi:type="dcterms:W3CDTF">2025-05-10T21:31:01Z</dcterms:modified>
</cp:coreProperties>
</file>